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85" r:id="rId1"/>
  </p:sldMasterIdLst>
  <p:notesMasterIdLst>
    <p:notesMasterId r:id="rId23"/>
  </p:notes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9" r:id="rId9"/>
    <p:sldId id="358" r:id="rId10"/>
    <p:sldId id="330" r:id="rId11"/>
    <p:sldId id="335" r:id="rId12"/>
    <p:sldId id="360" r:id="rId13"/>
    <p:sldId id="350" r:id="rId14"/>
    <p:sldId id="361" r:id="rId15"/>
    <p:sldId id="362" r:id="rId16"/>
    <p:sldId id="347" r:id="rId17"/>
    <p:sldId id="364" r:id="rId18"/>
    <p:sldId id="348" r:id="rId19"/>
    <p:sldId id="363" r:id="rId20"/>
    <p:sldId id="365" r:id="rId21"/>
    <p:sldId id="282" r:id="rId22"/>
  </p:sldIdLst>
  <p:sldSz cx="12192000" cy="6858000"/>
  <p:notesSz cx="9926638" cy="6797675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Montserrat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o reategui" initials="ar" lastIdx="6" clrIdx="0">
    <p:extLst>
      <p:ext uri="{19B8F6BF-5375-455C-9EA6-DF929625EA0E}">
        <p15:presenceInfo xmlns="" xmlns:p15="http://schemas.microsoft.com/office/powerpoint/2012/main" userId="alfredo reateg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A98C4"/>
    <a:srgbClr val="FE5955"/>
    <a:srgbClr val="99767E"/>
    <a:srgbClr val="AA6E77"/>
    <a:srgbClr val="8FB26E"/>
    <a:srgbClr val="FFC62F"/>
    <a:srgbClr val="853264"/>
    <a:srgbClr val="83A83A"/>
    <a:srgbClr val="FF8220"/>
    <a:srgbClr val="FEBA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2" autoAdjust="0"/>
    <p:restoredTop sz="95407" autoAdjust="0"/>
  </p:normalViewPr>
  <p:slideViewPr>
    <p:cSldViewPr snapToGrid="0">
      <p:cViewPr>
        <p:scale>
          <a:sx n="70" d="100"/>
          <a:sy n="70" d="100"/>
        </p:scale>
        <p:origin x="-22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0261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10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717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434157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609600" y="1333500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marL="2286000" lvl="4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marL="2743200" lvl="5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marL="3200400" lvl="6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marL="3657600" lvl="7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marL="4114800" lvl="8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6197600" y="1333500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marL="2286000" lvl="4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marL="2743200" lvl="5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marL="3200400" lvl="6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marL="3657600" lvl="7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marL="4114800" lvl="8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633684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 rot="5400000">
            <a:off x="2184400" y="-1346200"/>
            <a:ext cx="48768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290445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  <a:defRPr sz="3840"/>
            </a:lvl1pPr>
            <a:lvl2pPr marL="914400" lvl="1" indent="-44196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–"/>
              <a:defRPr sz="3359"/>
            </a:lvl2pPr>
            <a:lvl3pPr marL="1371600" lvl="2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marL="2286000" lvl="4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marL="2743200" lvl="5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marL="3200400" lvl="6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marL="3657600" lvl="7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marL="4114800" lvl="8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053424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" name="Google Shape;43;p2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marL="2286000" lvl="4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marL="2743200" lvl="5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marL="3200400" lvl="6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marL="3657600" lvl="7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marL="4114800" lvl="8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5" name="Google Shape;45;p2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46" name="Google Shape;46;p2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784765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196792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9741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PE"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PE"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481421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t="1109" b="-1107"/>
          <a:stretch/>
        </p:blipFill>
        <p:spPr>
          <a:xfrm>
            <a:off x="-1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4338" y="259604"/>
            <a:ext cx="2684715" cy="5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 descr="Resultado de imagen para mejor educacion mejores peruanos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310" y="5566611"/>
            <a:ext cx="1232986" cy="100553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062112" y="2168151"/>
            <a:ext cx="8767836" cy="1856447"/>
          </a:xfrm>
          <a:prstGeom prst="roundRect">
            <a:avLst>
              <a:gd name="adj" fmla="val 38241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s-MX" sz="3200" b="1" kern="1200" spc="-100" dirty="0">
                <a:solidFill>
                  <a:srgbClr val="AF0D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 NORMATIVO</a:t>
            </a:r>
            <a:br>
              <a:rPr lang="es-MX" sz="3200" b="1" kern="1200" spc="-100" dirty="0">
                <a:solidFill>
                  <a:srgbClr val="AF0D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b="1" kern="1200" spc="-100" dirty="0">
                <a:solidFill>
                  <a:srgbClr val="AF0D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“Disposiciones que regulan la transitabilidad entre las instituciones educativas de Educación Básica, Técnico-Productiva y Superior Tecnológica”</a:t>
            </a:r>
            <a:endParaRPr sz="3200" b="1" kern="1200" spc="-100" dirty="0">
              <a:solidFill>
                <a:srgbClr val="AF0D1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2585718" y="4672899"/>
            <a:ext cx="5674904" cy="97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Dirección de Servicios de Educación Técnico-Productiva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 Superior Tecnológica y Artística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DISERTPA</a:t>
            </a:r>
            <a:endParaRPr sz="1800" b="1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riángulo isósceles 4"/>
          <p:cNvSpPr/>
          <p:nvPr/>
        </p:nvSpPr>
        <p:spPr>
          <a:xfrm rot="16200000">
            <a:off x="10090420" y="2716526"/>
            <a:ext cx="2857500" cy="134566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Google Shape;64;p1"/>
          <p:cNvSpPr txBox="1"/>
          <p:nvPr/>
        </p:nvSpPr>
        <p:spPr>
          <a:xfrm>
            <a:off x="2585718" y="3672630"/>
            <a:ext cx="5674904" cy="33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4;p1"/>
          <p:cNvSpPr txBox="1"/>
          <p:nvPr/>
        </p:nvSpPr>
        <p:spPr>
          <a:xfrm>
            <a:off x="2693295" y="3338000"/>
            <a:ext cx="5674904" cy="33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9AE8171C-3755-486E-932E-65B1A5B60863}"/>
              </a:ext>
            </a:extLst>
          </p:cNvPr>
          <p:cNvSpPr txBox="1"/>
          <p:nvPr/>
        </p:nvSpPr>
        <p:spPr>
          <a:xfrm>
            <a:off x="2601933" y="4213016"/>
            <a:ext cx="5674904" cy="51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Aprobado con </a:t>
            </a:r>
            <a:r>
              <a:rPr lang="es-ES" sz="24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RVM Nº 176-2021-MINEDU</a:t>
            </a:r>
            <a:endParaRPr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93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1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616890"/>
            <a:ext cx="11471564" cy="720437"/>
            <a:chOff x="360218" y="761269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Criterios para la implementación de la transitabilidad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6" name="Rectángulo redondeado 8">
            <a:extLst>
              <a:ext uri="{FF2B5EF4-FFF2-40B4-BE49-F238E27FC236}">
                <a16:creationId xmlns="" xmlns:a16="http://schemas.microsoft.com/office/drawing/2014/main" id="{86A7EC0B-05F5-4DE8-BD0C-9240826DE6DF}"/>
              </a:ext>
            </a:extLst>
          </p:cNvPr>
          <p:cNvSpPr/>
          <p:nvPr/>
        </p:nvSpPr>
        <p:spPr>
          <a:xfrm>
            <a:off x="679884" y="4786925"/>
            <a:ext cx="3561621" cy="8524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Oferta formativa pertinente en la región</a:t>
            </a:r>
            <a:endParaRPr lang="es-P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ángulo redondeado 10">
            <a:extLst>
              <a:ext uri="{FF2B5EF4-FFF2-40B4-BE49-F238E27FC236}">
                <a16:creationId xmlns="" xmlns:a16="http://schemas.microsoft.com/office/drawing/2014/main" id="{19ED7879-70DC-4EF7-885F-31F24AB14692}"/>
              </a:ext>
            </a:extLst>
          </p:cNvPr>
          <p:cNvSpPr/>
          <p:nvPr/>
        </p:nvSpPr>
        <p:spPr>
          <a:xfrm>
            <a:off x="653473" y="2850977"/>
            <a:ext cx="3576273" cy="8524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Vinculación</a:t>
            </a: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oferta formativa</a:t>
            </a:r>
            <a:endParaRPr lang="es-P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ángulo redondeado 8">
            <a:extLst>
              <a:ext uri="{FF2B5EF4-FFF2-40B4-BE49-F238E27FC236}">
                <a16:creationId xmlns="" xmlns:a16="http://schemas.microsoft.com/office/drawing/2014/main" id="{865661BB-6653-4E9A-9654-AE03A4043A6B}"/>
              </a:ext>
            </a:extLst>
          </p:cNvPr>
          <p:cNvSpPr/>
          <p:nvPr/>
        </p:nvSpPr>
        <p:spPr>
          <a:xfrm>
            <a:off x="8210844" y="4886114"/>
            <a:ext cx="3570695" cy="8314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docente idóneo</a:t>
            </a:r>
            <a:endParaRPr lang="es-P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redondeado 16">
            <a:extLst>
              <a:ext uri="{FF2B5EF4-FFF2-40B4-BE49-F238E27FC236}">
                <a16:creationId xmlns="" xmlns:a16="http://schemas.microsoft.com/office/drawing/2014/main" id="{9584C9C0-621E-4759-9754-42F1A626094E}"/>
              </a:ext>
            </a:extLst>
          </p:cNvPr>
          <p:cNvSpPr/>
          <p:nvPr/>
        </p:nvSpPr>
        <p:spPr>
          <a:xfrm>
            <a:off x="4268356" y="1520934"/>
            <a:ext cx="3606800" cy="8524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curricular</a:t>
            </a:r>
            <a:endParaRPr lang="es-P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ángulo redondeado 11">
            <a:extLst>
              <a:ext uri="{FF2B5EF4-FFF2-40B4-BE49-F238E27FC236}">
                <a16:creationId xmlns="" xmlns:a16="http://schemas.microsoft.com/office/drawing/2014/main" id="{7908A25C-F218-4527-8CAF-E85E1674EE49}"/>
              </a:ext>
            </a:extLst>
          </p:cNvPr>
          <p:cNvSpPr/>
          <p:nvPr/>
        </p:nvSpPr>
        <p:spPr>
          <a:xfrm>
            <a:off x="8173986" y="2770071"/>
            <a:ext cx="3545295" cy="8524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 formativo</a:t>
            </a:r>
            <a:endParaRPr lang="es-P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BA2512A9-76BE-4E76-AA71-E5F98249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71" y="2854038"/>
            <a:ext cx="3008456" cy="279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568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616890"/>
            <a:ext cx="11471564" cy="720437"/>
            <a:chOff x="360218" y="761269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Mecanismos para la transitabilidad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B60DA7A-C294-4DB8-87CC-ACC86AEC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200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PE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F3199E3-31C9-49AC-B5B2-7F713C4D41A4}"/>
              </a:ext>
            </a:extLst>
          </p:cNvPr>
          <p:cNvSpPr txBox="1"/>
          <p:nvPr/>
        </p:nvSpPr>
        <p:spPr>
          <a:xfrm>
            <a:off x="5583382" y="4015185"/>
            <a:ext cx="5569527" cy="202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Convenio.- </a:t>
            </a:r>
          </a:p>
          <a:p>
            <a:pPr algn="just">
              <a:lnSpc>
                <a:spcPct val="114000"/>
              </a:lnSpc>
            </a:pPr>
            <a:r>
              <a:rPr lang="es-ES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 </a:t>
            </a:r>
            <a:r>
              <a:rPr lang="es-E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suscrito con fines de transitabilidad entre instituciones educativas, debidamente registrado por los representantes legales de dichas instituciones.</a:t>
            </a:r>
            <a:endParaRPr lang="es-P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F9E71B8-2ACA-4A41-9724-6A3DEE20395F}"/>
              </a:ext>
            </a:extLst>
          </p:cNvPr>
          <p:cNvSpPr txBox="1"/>
          <p:nvPr/>
        </p:nvSpPr>
        <p:spPr>
          <a:xfrm>
            <a:off x="872837" y="1719151"/>
            <a:ext cx="5957454" cy="163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s-PE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Convalidación.-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s-PE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s-P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proceso mediante el cual se reconoce el </a:t>
            </a:r>
            <a:r>
              <a:rPr lang="es-E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logro de </a:t>
            </a:r>
            <a:r>
              <a:rPr lang="es-P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competencias y capacidades desarrolladas por una persona en el ámbito </a:t>
            </a:r>
            <a:r>
              <a:rPr lang="es-E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educativo. </a:t>
            </a:r>
            <a:endParaRPr lang="es-P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Nancy.Nancy-HP\Documents\0_NR\4_GESTIÓN PEDAGÓGICA\2021\6_TRANSITABILIDAD\AT TRANSITABILIDAD\imagen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493" y="1433079"/>
            <a:ext cx="1990725" cy="188595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Nancy.Nancy-HP\Documents\0_NR\4_GESTIÓN PEDAGÓGICA\2021\6_TRANSITABILIDAD\AT TRANSITABILIDAD\imagen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189" y="3851651"/>
            <a:ext cx="1990800" cy="194241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8567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Alternativas para la transitabilidad</a:t>
              </a:r>
              <a:endParaRPr lang="es-PE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" name="8 Forma libre"/>
          <p:cNvSpPr/>
          <p:nvPr/>
        </p:nvSpPr>
        <p:spPr>
          <a:xfrm>
            <a:off x="4960445" y="2351791"/>
            <a:ext cx="1593586" cy="1831708"/>
          </a:xfrm>
          <a:custGeom>
            <a:avLst/>
            <a:gdLst>
              <a:gd name="connsiteX0" fmla="*/ 0 w 1831708"/>
              <a:gd name="connsiteY0" fmla="*/ 796793 h 1593586"/>
              <a:gd name="connsiteX1" fmla="*/ 398397 w 1831708"/>
              <a:gd name="connsiteY1" fmla="*/ 0 h 1593586"/>
              <a:gd name="connsiteX2" fmla="*/ 1433312 w 1831708"/>
              <a:gd name="connsiteY2" fmla="*/ 0 h 1593586"/>
              <a:gd name="connsiteX3" fmla="*/ 1831708 w 1831708"/>
              <a:gd name="connsiteY3" fmla="*/ 796793 h 1593586"/>
              <a:gd name="connsiteX4" fmla="*/ 1433312 w 1831708"/>
              <a:gd name="connsiteY4" fmla="*/ 1593586 h 1593586"/>
              <a:gd name="connsiteX5" fmla="*/ 398397 w 1831708"/>
              <a:gd name="connsiteY5" fmla="*/ 1593586 h 1593586"/>
              <a:gd name="connsiteX6" fmla="*/ 0 w 1831708"/>
              <a:gd name="connsiteY6" fmla="*/ 796793 h 15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708" h="1593586">
                <a:moveTo>
                  <a:pt x="915854" y="0"/>
                </a:moveTo>
                <a:lnTo>
                  <a:pt x="1831708" y="346605"/>
                </a:lnTo>
                <a:lnTo>
                  <a:pt x="1831708" y="1246981"/>
                </a:lnTo>
                <a:lnTo>
                  <a:pt x="915854" y="1593586"/>
                </a:lnTo>
                <a:lnTo>
                  <a:pt x="0" y="1246981"/>
                </a:lnTo>
                <a:lnTo>
                  <a:pt x="0" y="346605"/>
                </a:lnTo>
                <a:lnTo>
                  <a:pt x="91585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9294" tIns="346401" rIns="309294" bIns="34640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s-MX" sz="1600" b="1" kern="1200" dirty="0">
                <a:solidFill>
                  <a:schemeClr val="tx1"/>
                </a:solidFill>
              </a:rPr>
              <a:t> 1</a:t>
            </a:r>
            <a:endParaRPr lang="es-PE" sz="1600" b="1" kern="1200" dirty="0">
              <a:solidFill>
                <a:schemeClr val="tx1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5951223" y="1900701"/>
            <a:ext cx="3539137" cy="1099025"/>
          </a:xfrm>
          <a:custGeom>
            <a:avLst/>
            <a:gdLst>
              <a:gd name="connsiteX0" fmla="*/ 0 w 2044186"/>
              <a:gd name="connsiteY0" fmla="*/ 0 h 1099025"/>
              <a:gd name="connsiteX1" fmla="*/ 2044186 w 2044186"/>
              <a:gd name="connsiteY1" fmla="*/ 0 h 1099025"/>
              <a:gd name="connsiteX2" fmla="*/ 2044186 w 2044186"/>
              <a:gd name="connsiteY2" fmla="*/ 1099025 h 1099025"/>
              <a:gd name="connsiteX3" fmla="*/ 0 w 2044186"/>
              <a:gd name="connsiteY3" fmla="*/ 1099025 h 1099025"/>
              <a:gd name="connsiteX4" fmla="*/ 0 w 2044186"/>
              <a:gd name="connsiteY4" fmla="*/ 0 h 109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186" h="1099025">
                <a:moveTo>
                  <a:pt x="0" y="0"/>
                </a:moveTo>
                <a:lnTo>
                  <a:pt x="2044186" y="0"/>
                </a:lnTo>
                <a:lnTo>
                  <a:pt x="2044186" y="1099025"/>
                </a:lnTo>
                <a:lnTo>
                  <a:pt x="0" y="1099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623888"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/>
              <a:t>Reconocimiento de la formación técnica estructurada e integrada de la Educación Básica (EBR, EBA y EBE), a través de una </a:t>
            </a:r>
            <a:r>
              <a:rPr lang="es-ES" b="1" kern="1200" dirty="0">
                <a:solidFill>
                  <a:schemeClr val="accent2">
                    <a:lumMod val="75000"/>
                  </a:schemeClr>
                </a:solidFill>
              </a:rPr>
              <a:t>evaluación curricular.</a:t>
            </a:r>
            <a:endParaRPr lang="es-PE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4096612" y="3809563"/>
            <a:ext cx="1593586" cy="1831708"/>
          </a:xfrm>
          <a:custGeom>
            <a:avLst/>
            <a:gdLst>
              <a:gd name="connsiteX0" fmla="*/ 0 w 1831708"/>
              <a:gd name="connsiteY0" fmla="*/ 796793 h 1593586"/>
              <a:gd name="connsiteX1" fmla="*/ 398397 w 1831708"/>
              <a:gd name="connsiteY1" fmla="*/ 0 h 1593586"/>
              <a:gd name="connsiteX2" fmla="*/ 1433312 w 1831708"/>
              <a:gd name="connsiteY2" fmla="*/ 0 h 1593586"/>
              <a:gd name="connsiteX3" fmla="*/ 1831708 w 1831708"/>
              <a:gd name="connsiteY3" fmla="*/ 796793 h 1593586"/>
              <a:gd name="connsiteX4" fmla="*/ 1433312 w 1831708"/>
              <a:gd name="connsiteY4" fmla="*/ 1593586 h 1593586"/>
              <a:gd name="connsiteX5" fmla="*/ 398397 w 1831708"/>
              <a:gd name="connsiteY5" fmla="*/ 1593586 h 1593586"/>
              <a:gd name="connsiteX6" fmla="*/ 0 w 1831708"/>
              <a:gd name="connsiteY6" fmla="*/ 796793 h 15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708" h="1593586">
                <a:moveTo>
                  <a:pt x="915854" y="0"/>
                </a:moveTo>
                <a:lnTo>
                  <a:pt x="1831708" y="346605"/>
                </a:lnTo>
                <a:lnTo>
                  <a:pt x="1831708" y="1246981"/>
                </a:lnTo>
                <a:lnTo>
                  <a:pt x="915854" y="1593586"/>
                </a:lnTo>
                <a:lnTo>
                  <a:pt x="0" y="1246981"/>
                </a:lnTo>
                <a:lnTo>
                  <a:pt x="0" y="346605"/>
                </a:lnTo>
                <a:lnTo>
                  <a:pt x="91585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9294" tIns="346401" rIns="309294" bIns="34640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 2</a:t>
            </a:r>
            <a:endParaRPr lang="es-PE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302327" y="5062582"/>
            <a:ext cx="2977719" cy="1099025"/>
          </a:xfrm>
          <a:custGeom>
            <a:avLst/>
            <a:gdLst>
              <a:gd name="connsiteX0" fmla="*/ 0 w 1978245"/>
              <a:gd name="connsiteY0" fmla="*/ 0 h 1099025"/>
              <a:gd name="connsiteX1" fmla="*/ 1978245 w 1978245"/>
              <a:gd name="connsiteY1" fmla="*/ 0 h 1099025"/>
              <a:gd name="connsiteX2" fmla="*/ 1978245 w 1978245"/>
              <a:gd name="connsiteY2" fmla="*/ 1099025 h 1099025"/>
              <a:gd name="connsiteX3" fmla="*/ 0 w 1978245"/>
              <a:gd name="connsiteY3" fmla="*/ 1099025 h 1099025"/>
              <a:gd name="connsiteX4" fmla="*/ 0 w 1978245"/>
              <a:gd name="connsiteY4" fmla="*/ 0 h 109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245" h="1099025">
                <a:moveTo>
                  <a:pt x="0" y="0"/>
                </a:moveTo>
                <a:lnTo>
                  <a:pt x="1978245" y="0"/>
                </a:lnTo>
                <a:lnTo>
                  <a:pt x="1978245" y="1099025"/>
                </a:lnTo>
                <a:lnTo>
                  <a:pt x="0" y="1099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/>
              <a:t>Reconocimiento de la formación técnica recibida en la Educación Básica (EBR, EBA y EBE), a través de la </a:t>
            </a:r>
            <a:r>
              <a:rPr lang="es-ES" b="1" kern="1200" dirty="0">
                <a:solidFill>
                  <a:schemeClr val="accent5">
                    <a:lumMod val="50000"/>
                  </a:schemeClr>
                </a:solidFill>
              </a:rPr>
              <a:t>evaluación de evidencias por desempeño.</a:t>
            </a:r>
            <a:endParaRPr lang="es-PE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5777863" y="3826463"/>
            <a:ext cx="1593586" cy="1831708"/>
          </a:xfrm>
          <a:custGeom>
            <a:avLst/>
            <a:gdLst>
              <a:gd name="connsiteX0" fmla="*/ 0 w 1831708"/>
              <a:gd name="connsiteY0" fmla="*/ 796793 h 1593586"/>
              <a:gd name="connsiteX1" fmla="*/ 398397 w 1831708"/>
              <a:gd name="connsiteY1" fmla="*/ 0 h 1593586"/>
              <a:gd name="connsiteX2" fmla="*/ 1433312 w 1831708"/>
              <a:gd name="connsiteY2" fmla="*/ 0 h 1593586"/>
              <a:gd name="connsiteX3" fmla="*/ 1831708 w 1831708"/>
              <a:gd name="connsiteY3" fmla="*/ 796793 h 1593586"/>
              <a:gd name="connsiteX4" fmla="*/ 1433312 w 1831708"/>
              <a:gd name="connsiteY4" fmla="*/ 1593586 h 1593586"/>
              <a:gd name="connsiteX5" fmla="*/ 398397 w 1831708"/>
              <a:gd name="connsiteY5" fmla="*/ 1593586 h 1593586"/>
              <a:gd name="connsiteX6" fmla="*/ 0 w 1831708"/>
              <a:gd name="connsiteY6" fmla="*/ 796793 h 15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708" h="1593586">
                <a:moveTo>
                  <a:pt x="915854" y="0"/>
                </a:moveTo>
                <a:lnTo>
                  <a:pt x="1831708" y="346605"/>
                </a:lnTo>
                <a:lnTo>
                  <a:pt x="1831708" y="1246981"/>
                </a:lnTo>
                <a:lnTo>
                  <a:pt x="915854" y="1593586"/>
                </a:lnTo>
                <a:lnTo>
                  <a:pt x="0" y="1246981"/>
                </a:lnTo>
                <a:lnTo>
                  <a:pt x="0" y="346605"/>
                </a:lnTo>
                <a:lnTo>
                  <a:pt x="915854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9294" tIns="346401" rIns="309294" bIns="34640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 3</a:t>
            </a:r>
            <a:endParaRPr lang="es-PE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6768644" y="5134901"/>
            <a:ext cx="3746956" cy="1099025"/>
          </a:xfrm>
          <a:custGeom>
            <a:avLst/>
            <a:gdLst>
              <a:gd name="connsiteX0" fmla="*/ 0 w 2044186"/>
              <a:gd name="connsiteY0" fmla="*/ 0 h 1099025"/>
              <a:gd name="connsiteX1" fmla="*/ 2044186 w 2044186"/>
              <a:gd name="connsiteY1" fmla="*/ 0 h 1099025"/>
              <a:gd name="connsiteX2" fmla="*/ 2044186 w 2044186"/>
              <a:gd name="connsiteY2" fmla="*/ 1099025 h 1099025"/>
              <a:gd name="connsiteX3" fmla="*/ 0 w 2044186"/>
              <a:gd name="connsiteY3" fmla="*/ 1099025 h 1099025"/>
              <a:gd name="connsiteX4" fmla="*/ 0 w 2044186"/>
              <a:gd name="connsiteY4" fmla="*/ 0 h 109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186" h="1099025">
                <a:moveTo>
                  <a:pt x="0" y="0"/>
                </a:moveTo>
                <a:lnTo>
                  <a:pt x="2044186" y="0"/>
                </a:lnTo>
                <a:lnTo>
                  <a:pt x="2044186" y="1099025"/>
                </a:lnTo>
                <a:lnTo>
                  <a:pt x="0" y="1099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6238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kern="1200" dirty="0">
                <a:solidFill>
                  <a:schemeClr val="accent3">
                    <a:lumMod val="75000"/>
                  </a:schemeClr>
                </a:solidFill>
              </a:rPr>
              <a:t>Programación curricular compartida </a:t>
            </a:r>
            <a:r>
              <a:rPr lang="es-ES" kern="1200" dirty="0"/>
              <a:t>de un módulo formativo técnico, entre la institución educativa de la Educación Básica (EBR, EBA y EBE) con un CETPRO, </a:t>
            </a:r>
            <a:r>
              <a:rPr lang="es-ES" kern="1200" dirty="0" smtClean="0"/>
              <a:t>IEST y IES.</a:t>
            </a:r>
            <a:endParaRPr lang="es-PE" kern="1200" dirty="0"/>
          </a:p>
        </p:txBody>
      </p:sp>
      <p:pic>
        <p:nvPicPr>
          <p:cNvPr id="1026" name="Picture 2" descr="Derecho 911: OBLIGACIONES ALTERNATIVAS.">
            <a:extLst>
              <a:ext uri="{FF2B5EF4-FFF2-40B4-BE49-F238E27FC236}">
                <a16:creationId xmlns="" xmlns:a16="http://schemas.microsoft.com/office/drawing/2014/main" id="{ABD0A5B3-F4E8-4EA5-A940-71726FAB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687" y="738839"/>
            <a:ext cx="1108570" cy="114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7470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1: </a:t>
              </a:r>
              <a:r>
                <a:rPr lang="es-PE" sz="28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Evaluación </a:t>
              </a: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curricular</a:t>
              </a:r>
              <a:endParaRPr lang="es-PE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" name="CuadroTexto 134">
            <a:extLst>
              <a:ext uri="{FF2B5EF4-FFF2-40B4-BE49-F238E27FC236}">
                <a16:creationId xmlns="" xmlns:a16="http://schemas.microsoft.com/office/drawing/2014/main" id="{B14A872C-3538-4E30-985F-5C5687640086}"/>
              </a:ext>
            </a:extLst>
          </p:cNvPr>
          <p:cNvSpPr txBox="1"/>
          <p:nvPr/>
        </p:nvSpPr>
        <p:spPr>
          <a:xfrm>
            <a:off x="886662" y="2393341"/>
            <a:ext cx="5181637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1800" dirty="0" smtClean="0"/>
              <a:t>Es el proceso aplicable a los estudiantes y egresados de las instituciones educativas de la Educación Básica (EBR, EBA y EBE) que cuenten con una </a:t>
            </a:r>
            <a:r>
              <a:rPr lang="es-ES" sz="1800" b="1" dirty="0" smtClean="0">
                <a:solidFill>
                  <a:srgbClr val="C00000"/>
                </a:solidFill>
              </a:rPr>
              <a:t>formación técnica estructurada</a:t>
            </a:r>
            <a:r>
              <a:rPr lang="es-ES" sz="1800" dirty="0" smtClean="0"/>
              <a:t>. 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Esta alternativa se implementa a través de una </a:t>
            </a:r>
            <a:r>
              <a:rPr lang="es-ES" sz="1800" b="1" dirty="0" smtClean="0">
                <a:solidFill>
                  <a:srgbClr val="C00000"/>
                </a:solidFill>
              </a:rPr>
              <a:t>evaluación curricular </a:t>
            </a:r>
            <a:r>
              <a:rPr lang="es-ES" sz="1800" dirty="0" smtClean="0"/>
              <a:t>que permite el reconocimiento de las competencias y capacidades logradas en la educación básica.</a:t>
            </a:r>
            <a:endParaRPr lang="es-PE" sz="1800" dirty="0"/>
          </a:p>
        </p:txBody>
      </p:sp>
      <p:pic>
        <p:nvPicPr>
          <p:cNvPr id="2050" name="Picture 2" descr="C:\Users\Nancy.Nancy-HP\Documents\0_NR\4_GESTIÓN PEDAGÓGICA\2021\6_TRANSITABILIDAD\AT TRANSITABILIDAD\imagen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531" y="2511755"/>
            <a:ext cx="2815070" cy="2822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4375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1: </a:t>
              </a:r>
              <a:r>
                <a:rPr lang="es-PE" sz="28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Evaluación </a:t>
              </a: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curricular</a:t>
              </a:r>
              <a:endParaRPr lang="es-PE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5" name="54 Grupo"/>
          <p:cNvGrpSpPr/>
          <p:nvPr/>
        </p:nvGrpSpPr>
        <p:grpSpPr>
          <a:xfrm>
            <a:off x="403000" y="2082772"/>
            <a:ext cx="2617288" cy="4151773"/>
            <a:chOff x="403000" y="2082772"/>
            <a:chExt cx="2617288" cy="4151773"/>
          </a:xfrm>
        </p:grpSpPr>
        <p:pic>
          <p:nvPicPr>
            <p:cNvPr id="3074" name="Picture 2" descr="C:\Users\Nancy.Nancy-HP\Documents\0_NR\4_GESTIÓN PEDAGÓGICA\2021\6_TRANSITABILIDAD\AT TRANSITABILIDAD\imagen 4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563" y="3053426"/>
              <a:ext cx="1610751" cy="1620982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50" name="49 Grupo"/>
            <p:cNvGrpSpPr/>
            <p:nvPr/>
          </p:nvGrpSpPr>
          <p:grpSpPr>
            <a:xfrm>
              <a:off x="647079" y="2082772"/>
              <a:ext cx="2029216" cy="841840"/>
              <a:chOff x="810855" y="2082772"/>
              <a:chExt cx="2029216" cy="841840"/>
            </a:xfrm>
          </p:grpSpPr>
          <p:sp>
            <p:nvSpPr>
              <p:cNvPr id="22" name="21 Triángulo isósceles"/>
              <p:cNvSpPr/>
              <p:nvPr/>
            </p:nvSpPr>
            <p:spPr>
              <a:xfrm>
                <a:off x="2476968" y="2561509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lnRef>
              <a:fillRef idx="1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fillRef>
              <a:effectRef idx="0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810855" y="2082772"/>
                <a:ext cx="2023335" cy="816573"/>
              </a:xfrm>
              <a:prstGeom prst="homePlat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PRESENTACIÓN DE LOS DOCUMENTOS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20 Forma libre"/>
            <p:cNvSpPr/>
            <p:nvPr/>
          </p:nvSpPr>
          <p:spPr>
            <a:xfrm>
              <a:off x="403000" y="5017893"/>
              <a:ext cx="2617288" cy="1216652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Solicitud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Certificado de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estudios u otro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179388" lvl="0" indent="-179388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Informe Técnico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Pedagógico del itinerario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Formativo.</a:t>
              </a:r>
            </a:p>
            <a:p>
              <a:pPr marL="179388" lvl="0" indent="-179388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Informe psicopedagógico(EBE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3693230" y="2082772"/>
            <a:ext cx="2342112" cy="4227472"/>
            <a:chOff x="3693230" y="2082772"/>
            <a:chExt cx="2342112" cy="4227472"/>
          </a:xfrm>
        </p:grpSpPr>
        <p:pic>
          <p:nvPicPr>
            <p:cNvPr id="3075" name="Picture 3" descr="C:\Users\Nancy.Nancy-HP\Documents\0_NR\4_GESTIÓN PEDAGÓGICA\2021\6_TRANSITABILIDAD\AT TRANSITABILIDAD\imagen 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2758" y="3048001"/>
              <a:ext cx="1609200" cy="166861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7" name="36 Forma libre"/>
            <p:cNvSpPr/>
            <p:nvPr/>
          </p:nvSpPr>
          <p:spPr>
            <a:xfrm>
              <a:off x="3710263" y="4980590"/>
              <a:ext cx="2325079" cy="1329654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400">
                <a:spcBef>
                  <a:spcPct val="0"/>
                </a:spcBef>
              </a:pP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Conlleva a la convalidación total o parcial del módulo correspondiente al programa de estudios del CETPRO, IES, IEST o EEST.</a:t>
              </a:r>
            </a:p>
          </p:txBody>
        </p:sp>
        <p:grpSp>
          <p:nvGrpSpPr>
            <p:cNvPr id="51" name="50 Grupo"/>
            <p:cNvGrpSpPr/>
            <p:nvPr/>
          </p:nvGrpSpPr>
          <p:grpSpPr>
            <a:xfrm>
              <a:off x="3693230" y="2082772"/>
              <a:ext cx="1987023" cy="827985"/>
              <a:chOff x="3693230" y="2082772"/>
              <a:chExt cx="1987023" cy="827985"/>
            </a:xfrm>
          </p:grpSpPr>
          <p:sp>
            <p:nvSpPr>
              <p:cNvPr id="35" name="Flecha: pentágono 17">
                <a:extLst>
                  <a:ext uri="{FF2B5EF4-FFF2-40B4-BE49-F238E27FC236}">
                    <a16:creationId xmlns="" xmlns:a16="http://schemas.microsoft.com/office/drawing/2014/main" id="{2BEAD10A-5F57-4163-93DD-1BCC4D15EA3B}"/>
                  </a:ext>
                </a:extLst>
              </p:cNvPr>
              <p:cNvSpPr/>
              <p:nvPr/>
            </p:nvSpPr>
            <p:spPr>
              <a:xfrm>
                <a:off x="3693230" y="2082772"/>
                <a:ext cx="1986446" cy="816573"/>
              </a:xfrm>
              <a:prstGeom prst="homePlat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VALIDACIÓN DE LAS COMPETENCIAS DE </a:t>
                </a:r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EB</a:t>
                </a:r>
                <a:r>
                  <a:rPr lang="es-PE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s-MX" sz="12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44 Triángulo isósceles"/>
              <p:cNvSpPr/>
              <p:nvPr/>
            </p:nvSpPr>
            <p:spPr>
              <a:xfrm>
                <a:off x="5317150" y="2547654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lnRef>
              <a:fillRef idx="1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fillRef>
              <a:effectRef idx="0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57" name="56 Grupo"/>
          <p:cNvGrpSpPr/>
          <p:nvPr/>
        </p:nvGrpSpPr>
        <p:grpSpPr>
          <a:xfrm>
            <a:off x="6538716" y="2082772"/>
            <a:ext cx="2330943" cy="4190168"/>
            <a:chOff x="6538716" y="2082772"/>
            <a:chExt cx="2330943" cy="4190168"/>
          </a:xfrm>
        </p:grpSpPr>
        <p:pic>
          <p:nvPicPr>
            <p:cNvPr id="3" name="Picture 4" descr="C:\Users\Nancy.Nancy-HP\Documents\0_NR\4_GESTIÓN PEDAGÓGICA\2021\6_TRANSITABILIDAD\AT TRANSITABILIDAD\imagen 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4114" y="3126207"/>
              <a:ext cx="1609200" cy="145664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9" name="38 Forma libre"/>
            <p:cNvSpPr/>
            <p:nvPr/>
          </p:nvSpPr>
          <p:spPr>
            <a:xfrm>
              <a:off x="6619164" y="4956061"/>
              <a:ext cx="2250495" cy="1316879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El CETPRO, IES, IEST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determina la ruta formativa que complementa la formación técnica en un programa de estudios.</a:t>
              </a:r>
            </a:p>
          </p:txBody>
        </p:sp>
        <p:grpSp>
          <p:nvGrpSpPr>
            <p:cNvPr id="52" name="51 Grupo"/>
            <p:cNvGrpSpPr/>
            <p:nvPr/>
          </p:nvGrpSpPr>
          <p:grpSpPr>
            <a:xfrm>
              <a:off x="6538716" y="2082772"/>
              <a:ext cx="2037162" cy="816573"/>
              <a:chOff x="6538716" y="2082772"/>
              <a:chExt cx="2037162" cy="816573"/>
            </a:xfrm>
          </p:grpSpPr>
          <p:sp>
            <p:nvSpPr>
              <p:cNvPr id="38" name="Flecha: pentágono 18">
                <a:extLst>
                  <a:ext uri="{FF2B5EF4-FFF2-40B4-BE49-F238E27FC236}">
                    <a16:creationId xmlns="" xmlns:a16="http://schemas.microsoft.com/office/drawing/2014/main" id="{0DB560AF-481D-4A3B-B3E4-2E1A385A8743}"/>
                  </a:ext>
                </a:extLst>
              </p:cNvPr>
              <p:cNvSpPr/>
              <p:nvPr/>
            </p:nvSpPr>
            <p:spPr>
              <a:xfrm>
                <a:off x="6538716" y="2082772"/>
                <a:ext cx="2023336" cy="816573"/>
              </a:xfrm>
              <a:prstGeom prst="homePlat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RUTA FORMATIVA COMPLEMENTARIA 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45 Triángulo isósceles"/>
              <p:cNvSpPr/>
              <p:nvPr/>
            </p:nvSpPr>
            <p:spPr>
              <a:xfrm>
                <a:off x="8212775" y="2533797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lnRef>
              <a:fillRef idx="1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fillRef>
              <a:effectRef idx="0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58" name="57 Grupo"/>
          <p:cNvGrpSpPr/>
          <p:nvPr/>
        </p:nvGrpSpPr>
        <p:grpSpPr>
          <a:xfrm>
            <a:off x="9376012" y="2076597"/>
            <a:ext cx="2263585" cy="4171814"/>
            <a:chOff x="9376012" y="2076597"/>
            <a:chExt cx="2263585" cy="4171814"/>
          </a:xfrm>
        </p:grpSpPr>
        <p:pic>
          <p:nvPicPr>
            <p:cNvPr id="36" name="Picture 2" descr="C:\Users\Nancy.Nancy-HP\Documents\0_NR\4_GESTIÓN PEDAGÓGICA\2021\6_TRANSITABILIDAD\AT TRANSITABILIDAD\imagen 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72639" y="3034147"/>
              <a:ext cx="1609200" cy="1524505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2" name="41 Forma libre"/>
            <p:cNvSpPr/>
            <p:nvPr/>
          </p:nvSpPr>
          <p:spPr>
            <a:xfrm>
              <a:off x="9376012" y="4931532"/>
              <a:ext cx="2263585" cy="1316879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El CETPRO, IES, IEST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emite: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Resolución directoral</a:t>
              </a:r>
            </a:p>
            <a:p>
              <a:pPr marL="82550" lvl="0" indent="-82550" algn="just" defTabSz="5334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Documento que sustente la evaluación señalando la ruta formativa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9378897" y="2076597"/>
              <a:ext cx="2037163" cy="836602"/>
              <a:chOff x="9378897" y="2076597"/>
              <a:chExt cx="2037163" cy="836602"/>
            </a:xfrm>
          </p:grpSpPr>
          <p:sp>
            <p:nvSpPr>
              <p:cNvPr id="47" name="46 Triángulo isósceles"/>
              <p:cNvSpPr/>
              <p:nvPr/>
            </p:nvSpPr>
            <p:spPr>
              <a:xfrm>
                <a:off x="11052957" y="2547652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lnRef>
              <a:fillRef idx="1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fillRef>
              <a:effectRef idx="0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Flecha: pentágono 18">
                <a:extLst>
                  <a:ext uri="{FF2B5EF4-FFF2-40B4-BE49-F238E27FC236}">
                    <a16:creationId xmlns="" xmlns:a16="http://schemas.microsoft.com/office/drawing/2014/main" id="{0DB560AF-481D-4A3B-B3E4-2E1A385A8743}"/>
                  </a:ext>
                </a:extLst>
              </p:cNvPr>
              <p:cNvSpPr/>
              <p:nvPr/>
            </p:nvSpPr>
            <p:spPr>
              <a:xfrm>
                <a:off x="9378897" y="2096626"/>
                <a:ext cx="2023336" cy="816573"/>
              </a:xfrm>
              <a:prstGeom prst="homePlat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DOCUMENTOS QUE VALIDAN LOS APRENDIZAJES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48 Triángulo isósceles"/>
              <p:cNvSpPr/>
              <p:nvPr/>
            </p:nvSpPr>
            <p:spPr>
              <a:xfrm rot="16200000">
                <a:off x="11039102" y="2076597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lnRef>
              <a:fillRef idx="1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fillRef>
              <a:effectRef idx="0">
                <a:schemeClr val="accent1">
                  <a:shade val="80000"/>
                  <a:hueOff val="38281"/>
                  <a:satOff val="-549"/>
                  <a:lumOff val="3202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="" xmlns:p14="http://schemas.microsoft.com/office/powerpoint/2010/main" val="1314375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</a:t>
              </a:r>
              <a:r>
                <a:rPr lang="es-PE" sz="28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2: Evaluación de evidencias por desempeño</a:t>
              </a:r>
              <a:endParaRPr lang="es-PE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" name="CuadroTexto 134">
            <a:extLst>
              <a:ext uri="{FF2B5EF4-FFF2-40B4-BE49-F238E27FC236}">
                <a16:creationId xmlns="" xmlns:a16="http://schemas.microsoft.com/office/drawing/2014/main" id="{B14A872C-3538-4E30-985F-5C5687640086}"/>
              </a:ext>
            </a:extLst>
          </p:cNvPr>
          <p:cNvSpPr txBox="1"/>
          <p:nvPr/>
        </p:nvSpPr>
        <p:spPr>
          <a:xfrm>
            <a:off x="886662" y="2393340"/>
            <a:ext cx="5181637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1800" dirty="0" smtClean="0"/>
              <a:t>Es el proceso aplicable a los estudiantes y egresados de las instituciones educativas de la Educación Básica (EBR, EBA y EBE) para el reconocimiento de los aprendizajes, a través de una prueba de desempeño por </a:t>
            </a:r>
            <a:r>
              <a:rPr lang="es-ES" sz="1800" b="1" dirty="0" smtClean="0">
                <a:solidFill>
                  <a:srgbClr val="C00000"/>
                </a:solidFill>
              </a:rPr>
              <a:t>aplicación práctica.</a:t>
            </a:r>
            <a:r>
              <a:rPr lang="es-ES" sz="1800" dirty="0" smtClean="0"/>
              <a:t> 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Esta alternativa permite la convalidación total o parcial de los módulos del programa de estudios correspondiente.</a:t>
            </a:r>
            <a:endParaRPr lang="es-PE" sz="1800" dirty="0"/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7" t="6071" r="3993" b="7275"/>
          <a:stretch/>
        </p:blipFill>
        <p:spPr>
          <a:xfrm>
            <a:off x="7288800" y="2660071"/>
            <a:ext cx="3291060" cy="2492029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="" xmlns:p14="http://schemas.microsoft.com/office/powerpoint/2010/main" val="1314375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2: </a:t>
              </a:r>
              <a:r>
                <a:rPr lang="es-PE" sz="28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Evaluación de evidencias por desempeño</a:t>
              </a:r>
              <a:endParaRPr lang="es-PE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5" name="54 Grupo"/>
          <p:cNvGrpSpPr/>
          <p:nvPr/>
        </p:nvGrpSpPr>
        <p:grpSpPr>
          <a:xfrm>
            <a:off x="9283475" y="2356635"/>
            <a:ext cx="2382051" cy="4127294"/>
            <a:chOff x="9283475" y="2356635"/>
            <a:chExt cx="2382051" cy="4127294"/>
          </a:xfrm>
        </p:grpSpPr>
        <p:sp>
          <p:nvSpPr>
            <p:cNvPr id="45" name="44 Forma libre"/>
            <p:cNvSpPr/>
            <p:nvPr/>
          </p:nvSpPr>
          <p:spPr>
            <a:xfrm>
              <a:off x="9421087" y="5347173"/>
              <a:ext cx="2244439" cy="1136756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El CETPRO, IES, IEST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emite: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Resolución directoral</a:t>
              </a:r>
            </a:p>
            <a:p>
              <a:pPr marL="82550" lvl="0" indent="-82550" algn="just" defTabSz="5334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Documento que sustente la evaluación señalando la ruta formativa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9283475" y="2356635"/>
              <a:ext cx="2109567" cy="831365"/>
              <a:chOff x="9320319" y="2356635"/>
              <a:chExt cx="2109567" cy="831365"/>
            </a:xfrm>
          </p:grpSpPr>
          <p:sp>
            <p:nvSpPr>
              <p:cNvPr id="20" name="Flecha: pentágono 19">
                <a:extLst>
                  <a:ext uri="{FF2B5EF4-FFF2-40B4-BE49-F238E27FC236}">
                    <a16:creationId xmlns="" xmlns:a16="http://schemas.microsoft.com/office/drawing/2014/main" id="{6A1412E2-5077-4481-8648-E06479B88BF2}"/>
                  </a:ext>
                </a:extLst>
              </p:cNvPr>
              <p:cNvSpPr/>
              <p:nvPr/>
            </p:nvSpPr>
            <p:spPr>
              <a:xfrm>
                <a:off x="9320319" y="2371427"/>
                <a:ext cx="2101880" cy="816573"/>
              </a:xfrm>
              <a:prstGeom prst="homePlat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DOCUMENTOS QUE VALIDAN LOS APRENDIZAJES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riángulo isósceles 12">
                <a:extLst>
                  <a:ext uri="{FF2B5EF4-FFF2-40B4-BE49-F238E27FC236}">
                    <a16:creationId xmlns="" xmlns:a16="http://schemas.microsoft.com/office/drawing/2014/main" id="{9142ED16-7B51-46B5-8508-ABAE962A2516}"/>
                  </a:ext>
                </a:extLst>
              </p:cNvPr>
              <p:cNvSpPr/>
              <p:nvPr/>
            </p:nvSpPr>
            <p:spPr>
              <a:xfrm rot="16200000">
                <a:off x="11046636" y="2356635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lnRef>
              <a:fillRef idx="1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fillRef>
              <a:effectRef idx="0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45 Triángulo isósceles"/>
              <p:cNvSpPr/>
              <p:nvPr/>
            </p:nvSpPr>
            <p:spPr>
              <a:xfrm>
                <a:off x="11066783" y="2824746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lnRef>
              <a:fillRef idx="1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fillRef>
              <a:effectRef idx="0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50" name="Picture 2" descr="C:\Users\Nancy.Nancy-HP\Documents\0_NR\4_GESTIÓN PEDAGÓGICA\2021\6_TRANSITABILIDAD\AT TRANSITABILIDAD\imagen 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17221" y="3297382"/>
              <a:ext cx="1695982" cy="1676400"/>
            </a:xfrm>
            <a:prstGeom prst="ellips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2" name="51 Grupo"/>
          <p:cNvGrpSpPr/>
          <p:nvPr/>
        </p:nvGrpSpPr>
        <p:grpSpPr>
          <a:xfrm>
            <a:off x="499979" y="2290591"/>
            <a:ext cx="2617288" cy="4276475"/>
            <a:chOff x="499979" y="2290591"/>
            <a:chExt cx="2617288" cy="4276475"/>
          </a:xfrm>
        </p:grpSpPr>
        <p:grpSp>
          <p:nvGrpSpPr>
            <p:cNvPr id="48" name="47 Grupo"/>
            <p:cNvGrpSpPr/>
            <p:nvPr/>
          </p:nvGrpSpPr>
          <p:grpSpPr>
            <a:xfrm>
              <a:off x="744367" y="2290591"/>
              <a:ext cx="2029213" cy="827985"/>
              <a:chOff x="464491" y="2290591"/>
              <a:chExt cx="2029213" cy="827985"/>
            </a:xfrm>
          </p:grpSpPr>
          <p:sp>
            <p:nvSpPr>
              <p:cNvPr id="22" name="21 Triángulo isósceles"/>
              <p:cNvSpPr/>
              <p:nvPr/>
            </p:nvSpPr>
            <p:spPr>
              <a:xfrm>
                <a:off x="2130601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lnRef>
              <a:fillRef idx="1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fillRef>
              <a:effectRef idx="0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464491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PRESENTACIÓN DE LOS DOCUMENTOS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Picture 2" descr="C:\Users\Nancy.Nancy-HP\Documents\0_NR\4_GESTIÓN PEDAGÓGICA\2021\6_TRANSITABILIDAD\AT TRANSITABILIDAD\imagen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91" y="3352802"/>
              <a:ext cx="1543771" cy="1553576"/>
            </a:xfrm>
            <a:prstGeom prst="ellips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5" name="34 Forma libre"/>
            <p:cNvSpPr/>
            <p:nvPr/>
          </p:nvSpPr>
          <p:spPr>
            <a:xfrm>
              <a:off x="499979" y="5350414"/>
              <a:ext cx="2617288" cy="1216652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Solicitud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Certificado de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estudios u otro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179388" lvl="0" indent="-179388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Informe Técnico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Pedagógico del itinerario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Formativo.</a:t>
              </a:r>
            </a:p>
            <a:p>
              <a:pPr marL="179388" lvl="0" indent="-179388" algn="just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Informe psicopedagógico (EBE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3627131" y="2373718"/>
            <a:ext cx="2386567" cy="4082500"/>
            <a:chOff x="3627131" y="2373718"/>
            <a:chExt cx="2386567" cy="4082500"/>
          </a:xfrm>
        </p:grpSpPr>
        <p:grpSp>
          <p:nvGrpSpPr>
            <p:cNvPr id="41" name="40 Grupo"/>
            <p:cNvGrpSpPr/>
            <p:nvPr/>
          </p:nvGrpSpPr>
          <p:grpSpPr>
            <a:xfrm>
              <a:off x="3627131" y="2373718"/>
              <a:ext cx="2029213" cy="827985"/>
              <a:chOff x="3581764" y="2373718"/>
              <a:chExt cx="2029213" cy="827985"/>
            </a:xfrm>
          </p:grpSpPr>
          <p:sp>
            <p:nvSpPr>
              <p:cNvPr id="38" name="37 Triángulo isósceles"/>
              <p:cNvSpPr/>
              <p:nvPr/>
            </p:nvSpPr>
            <p:spPr>
              <a:xfrm>
                <a:off x="5247874" y="2838600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lnRef>
              <a:fillRef idx="1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fillRef>
              <a:effectRef idx="0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3581764" y="2373718"/>
                <a:ext cx="2023335" cy="816573"/>
              </a:xfrm>
              <a:prstGeom prst="homePlat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PRUEBA DE DESEMPEÑO POR EVALUACIÓN PRÁCTICA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9" name="Imagen 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16" t="63161" r="72853" b="1904"/>
            <a:stretch/>
          </p:blipFill>
          <p:spPr>
            <a:xfrm>
              <a:off x="3915490" y="3416882"/>
              <a:ext cx="1626328" cy="1640026"/>
            </a:xfrm>
            <a:prstGeom prst="ellipse">
              <a:avLst/>
            </a:prstGeom>
            <a:ln w="28575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23 Forma libre"/>
            <p:cNvSpPr/>
            <p:nvPr/>
          </p:nvSpPr>
          <p:spPr>
            <a:xfrm>
              <a:off x="3687987" y="5390880"/>
              <a:ext cx="2325711" cy="1065338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El CETPRO, IES e IEST aplica la prueba de desempeño por demostración práctica de las competencias y capacidades logradas.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6483013" y="2387573"/>
            <a:ext cx="2328478" cy="4096355"/>
            <a:chOff x="6483013" y="2387573"/>
            <a:chExt cx="2328478" cy="4096355"/>
          </a:xfrm>
        </p:grpSpPr>
        <p:grpSp>
          <p:nvGrpSpPr>
            <p:cNvPr id="42" name="41 Grupo"/>
            <p:cNvGrpSpPr/>
            <p:nvPr/>
          </p:nvGrpSpPr>
          <p:grpSpPr>
            <a:xfrm>
              <a:off x="6483013" y="2387573"/>
              <a:ext cx="2029213" cy="827985"/>
              <a:chOff x="3581764" y="2373718"/>
              <a:chExt cx="2029213" cy="827985"/>
            </a:xfrm>
          </p:grpSpPr>
          <p:sp>
            <p:nvSpPr>
              <p:cNvPr id="43" name="42 Triángulo isósceles"/>
              <p:cNvSpPr/>
              <p:nvPr/>
            </p:nvSpPr>
            <p:spPr>
              <a:xfrm>
                <a:off x="5247874" y="2838600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lnRef>
              <a:fillRef idx="1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fillRef>
              <a:effectRef idx="0">
                <a:schemeClr val="accent2">
                  <a:shade val="80000"/>
                  <a:hueOff val="-4484"/>
                  <a:satOff val="-503"/>
                  <a:lumOff val="321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3581764" y="2373718"/>
                <a:ext cx="2023335" cy="816573"/>
              </a:xfrm>
              <a:prstGeom prst="homePlat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VALIDACIÓN DE LAS COMPETENCIAS Y CAPACIDADES DE LA EB 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" name="Picture 2" descr="C:\Users\Nancy.Nancy-HP\Documents\0_NR\4_GESTIÓN PEDAGÓGICA\2021\6_TRANSITABILIDAD\AT TRANSITABILIDAD\imagen 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50183" y="3463636"/>
              <a:ext cx="1717965" cy="1510147"/>
            </a:xfrm>
            <a:prstGeom prst="ellipse">
              <a:avLst/>
            </a:prstGeom>
            <a:ln w="28575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26 Forma libre"/>
            <p:cNvSpPr/>
            <p:nvPr/>
          </p:nvSpPr>
          <p:spPr>
            <a:xfrm>
              <a:off x="6608618" y="5351217"/>
              <a:ext cx="2202873" cy="1132711"/>
            </a:xfrm>
            <a:custGeom>
              <a:avLst/>
              <a:gdLst>
                <a:gd name="connsiteX0" fmla="*/ 0 w 1924450"/>
                <a:gd name="connsiteY0" fmla="*/ 0 h 1686893"/>
                <a:gd name="connsiteX1" fmla="*/ 1924450 w 1924450"/>
                <a:gd name="connsiteY1" fmla="*/ 0 h 1686893"/>
                <a:gd name="connsiteX2" fmla="*/ 1924450 w 1924450"/>
                <a:gd name="connsiteY2" fmla="*/ 1686893 h 1686893"/>
                <a:gd name="connsiteX3" fmla="*/ 0 w 1924450"/>
                <a:gd name="connsiteY3" fmla="*/ 1686893 h 1686893"/>
                <a:gd name="connsiteX4" fmla="*/ 0 w 1924450"/>
                <a:gd name="connsiteY4" fmla="*/ 0 h 16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50" h="1686893">
                  <a:moveTo>
                    <a:pt x="0" y="0"/>
                  </a:moveTo>
                  <a:lnTo>
                    <a:pt x="1924450" y="0"/>
                  </a:lnTo>
                  <a:lnTo>
                    <a:pt x="1924450" y="1686893"/>
                  </a:lnTo>
                  <a:lnTo>
                    <a:pt x="0" y="168689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/>
              <a:r>
                <a:rPr lang="es-P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El CETPRO, IES e IEST, valida parcial o totalmente, el módulo del programa de estudios correspondiente.)</a:t>
              </a:r>
              <a:endParaRPr lang="es-P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88343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8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</a:t>
              </a:r>
              <a:r>
                <a:rPr lang="es-PE" sz="28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3: Programación curricular compartida</a:t>
              </a:r>
              <a:endParaRPr lang="es-PE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" name="CuadroTexto 134">
            <a:extLst>
              <a:ext uri="{FF2B5EF4-FFF2-40B4-BE49-F238E27FC236}">
                <a16:creationId xmlns="" xmlns:a16="http://schemas.microsoft.com/office/drawing/2014/main" id="{B14A872C-3538-4E30-985F-5C5687640086}"/>
              </a:ext>
            </a:extLst>
          </p:cNvPr>
          <p:cNvSpPr txBox="1"/>
          <p:nvPr/>
        </p:nvSpPr>
        <p:spPr>
          <a:xfrm>
            <a:off x="1145969" y="2644055"/>
            <a:ext cx="4572441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sz="1800" dirty="0" smtClean="0"/>
              <a:t>Es el proceso aplicable a todas las instituciones educativas de la Educación Básica (EBR, EBA y EBE) que cuenten o deseen establecer un </a:t>
            </a:r>
            <a:r>
              <a:rPr lang="es-ES" sz="1800" b="1" dirty="0" smtClean="0">
                <a:solidFill>
                  <a:srgbClr val="C00000"/>
                </a:solidFill>
              </a:rPr>
              <a:t>convenio institucional</a:t>
            </a:r>
            <a:r>
              <a:rPr lang="es-ES" sz="1800" dirty="0" smtClean="0"/>
              <a:t>. </a:t>
            </a:r>
            <a:endParaRPr lang="es-PE" sz="1800" dirty="0"/>
          </a:p>
        </p:txBody>
      </p:sp>
      <p:pic>
        <p:nvPicPr>
          <p:cNvPr id="5122" name="Picture 2" descr="C:\Users\Nancy.Nancy-HP\Documents\0_NR\4_GESTIÓN PEDAGÓGICA\2021\6_TRANSITABILIDAD\AT TRANSITABILIDAD\imagen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469" y="2407560"/>
            <a:ext cx="2500453" cy="2648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4375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5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3: Programación curricular </a:t>
              </a:r>
              <a:r>
                <a:rPr lang="es-PE" sz="25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compartida</a:t>
              </a:r>
              <a:endParaRPr lang="es-PE" sz="25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" name="82 Grupo"/>
          <p:cNvGrpSpPr/>
          <p:nvPr/>
        </p:nvGrpSpPr>
        <p:grpSpPr>
          <a:xfrm>
            <a:off x="504968" y="2249028"/>
            <a:ext cx="2101754" cy="3813338"/>
            <a:chOff x="504968" y="2249028"/>
            <a:chExt cx="2101754" cy="3813338"/>
          </a:xfrm>
        </p:grpSpPr>
        <p:sp>
          <p:nvSpPr>
            <p:cNvPr id="24" name="23 Forma libre"/>
            <p:cNvSpPr/>
            <p:nvPr/>
          </p:nvSpPr>
          <p:spPr>
            <a:xfrm>
              <a:off x="504968" y="4863629"/>
              <a:ext cx="2088108" cy="1198737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Correlación entre la oferta formativa y la demanda del sector productivo.</a:t>
              </a:r>
            </a:p>
          </p:txBody>
        </p:sp>
        <p:grpSp>
          <p:nvGrpSpPr>
            <p:cNvPr id="46" name="45 Grupo"/>
            <p:cNvGrpSpPr/>
            <p:nvPr/>
          </p:nvGrpSpPr>
          <p:grpSpPr>
            <a:xfrm>
              <a:off x="577287" y="2249028"/>
              <a:ext cx="2029213" cy="827985"/>
              <a:chOff x="2558487" y="2290591"/>
              <a:chExt cx="2029213" cy="827985"/>
            </a:xfrm>
          </p:grpSpPr>
          <p:sp>
            <p:nvSpPr>
              <p:cNvPr id="44" name="43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OFERTA FORMATIVA </a:t>
                </a:r>
              </a:p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</a:p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SECTOR PRODUCTIVO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3313" name="Picture 1" descr="C:\Users\Nancy.Nancy-HP\Documents\0_NR\4_GESTIÓN PEDAGÓGICA\2021\6_TRANSITABILIDAD\AT TRANSITABILIDAD\imagen1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0605" y="3357350"/>
              <a:ext cx="2086117" cy="1187354"/>
            </a:xfrm>
            <a:prstGeom prst="rect">
              <a:avLst/>
            </a:prstGeom>
            <a:noFill/>
          </p:spPr>
        </p:pic>
      </p:grpSp>
      <p:grpSp>
        <p:nvGrpSpPr>
          <p:cNvPr id="84" name="83 Grupo"/>
          <p:cNvGrpSpPr/>
          <p:nvPr/>
        </p:nvGrpSpPr>
        <p:grpSpPr>
          <a:xfrm>
            <a:off x="3275463" y="2312510"/>
            <a:ext cx="2046528" cy="3760941"/>
            <a:chOff x="3275463" y="2312510"/>
            <a:chExt cx="2046528" cy="3760941"/>
          </a:xfrm>
        </p:grpSpPr>
        <p:sp>
          <p:nvSpPr>
            <p:cNvPr id="27" name="26 Forma libre"/>
            <p:cNvSpPr/>
            <p:nvPr/>
          </p:nvSpPr>
          <p:spPr>
            <a:xfrm>
              <a:off x="3275463" y="4874714"/>
              <a:ext cx="2019868" cy="1198737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algn="just" defTabSz="400050">
                <a:spcBef>
                  <a:spcPct val="0"/>
                </a:spcBef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Identificación del nivel formativo,  perfil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egreso, competencias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y capacidades</a:t>
              </a:r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3292778" y="2312510"/>
              <a:ext cx="2029213" cy="827985"/>
              <a:chOff x="2558487" y="2290591"/>
              <a:chExt cx="2029213" cy="827985"/>
            </a:xfrm>
          </p:grpSpPr>
          <p:sp>
            <p:nvSpPr>
              <p:cNvPr id="48" name="47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NIVEL FORMATIVO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" name="81 Grupo"/>
            <p:cNvGrpSpPr/>
            <p:nvPr/>
          </p:nvGrpSpPr>
          <p:grpSpPr>
            <a:xfrm>
              <a:off x="3302759" y="3616655"/>
              <a:ext cx="1965277" cy="787725"/>
              <a:chOff x="3302759" y="3616655"/>
              <a:chExt cx="1965277" cy="787725"/>
            </a:xfrm>
          </p:grpSpPr>
          <p:sp>
            <p:nvSpPr>
              <p:cNvPr id="71" name="70 CuadroTexto"/>
              <p:cNvSpPr txBox="1"/>
              <p:nvPr/>
            </p:nvSpPr>
            <p:spPr>
              <a:xfrm>
                <a:off x="3302759" y="3616655"/>
                <a:ext cx="1965277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AUXILIAR TÉCNICO</a:t>
                </a:r>
              </a:p>
            </p:txBody>
          </p:sp>
          <p:sp>
            <p:nvSpPr>
              <p:cNvPr id="72" name="71 CuadroTexto"/>
              <p:cNvSpPr txBox="1"/>
              <p:nvPr/>
            </p:nvSpPr>
            <p:spPr>
              <a:xfrm>
                <a:off x="4148921" y="4096603"/>
                <a:ext cx="10804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TÉCNICO</a:t>
                </a:r>
              </a:p>
            </p:txBody>
          </p:sp>
        </p:grpSp>
      </p:grpSp>
      <p:grpSp>
        <p:nvGrpSpPr>
          <p:cNvPr id="85" name="84 Grupo"/>
          <p:cNvGrpSpPr/>
          <p:nvPr/>
        </p:nvGrpSpPr>
        <p:grpSpPr>
          <a:xfrm>
            <a:off x="6278865" y="2293694"/>
            <a:ext cx="2141804" cy="3788981"/>
            <a:chOff x="6278865" y="2293694"/>
            <a:chExt cx="2141804" cy="3788981"/>
          </a:xfrm>
        </p:grpSpPr>
        <p:sp>
          <p:nvSpPr>
            <p:cNvPr id="30" name="29 Forma libre"/>
            <p:cNvSpPr/>
            <p:nvPr/>
          </p:nvSpPr>
          <p:spPr>
            <a:xfrm>
              <a:off x="6332561" y="4883938"/>
              <a:ext cx="2019869" cy="1198737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spcBef>
                  <a:spcPct val="0"/>
                </a:spcBef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Identificación de </a:t>
              </a:r>
              <a:r>
                <a:rPr lang="es-MX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los </a:t>
              </a:r>
              <a:r>
                <a:rPr lang="es-MX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espacios formativos adecuados </a:t>
              </a:r>
              <a:r>
                <a:rPr lang="es-MX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para las </a:t>
              </a:r>
              <a:r>
                <a:rPr lang="es-MX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actividades </a:t>
              </a:r>
              <a:r>
                <a:rPr lang="es-MX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educativas de </a:t>
              </a:r>
              <a:r>
                <a:rPr lang="es-MX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la formación técnica.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0" name="49 Grupo"/>
            <p:cNvGrpSpPr/>
            <p:nvPr/>
          </p:nvGrpSpPr>
          <p:grpSpPr>
            <a:xfrm>
              <a:off x="6377378" y="2293694"/>
              <a:ext cx="2029213" cy="827985"/>
              <a:chOff x="2558487" y="2290591"/>
              <a:chExt cx="2029213" cy="827985"/>
            </a:xfrm>
          </p:grpSpPr>
          <p:sp>
            <p:nvSpPr>
              <p:cNvPr id="51" name="50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ESPACIOS FORMATIVOS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4" name="Imagen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7" t="6071" r="3993" b="7275"/>
            <a:stretch/>
          </p:blipFill>
          <p:spPr>
            <a:xfrm>
              <a:off x="6278865" y="3343701"/>
              <a:ext cx="2141804" cy="1385318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86" name="85 Grupo"/>
          <p:cNvGrpSpPr/>
          <p:nvPr/>
        </p:nvGrpSpPr>
        <p:grpSpPr>
          <a:xfrm>
            <a:off x="9117658" y="2255025"/>
            <a:ext cx="2305519" cy="4214014"/>
            <a:chOff x="9117658" y="2255025"/>
            <a:chExt cx="2305519" cy="4214014"/>
          </a:xfrm>
        </p:grpSpPr>
        <p:sp>
          <p:nvSpPr>
            <p:cNvPr id="33" name="32 Forma libre"/>
            <p:cNvSpPr/>
            <p:nvPr/>
          </p:nvSpPr>
          <p:spPr>
            <a:xfrm>
              <a:off x="9117658" y="4873520"/>
              <a:ext cx="2305519" cy="1595519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PE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Considerar horas EPT en PC compartida.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Ámbito rural, considerar horas de aprendizaje que desarrollan los estudiantes en los espacios comunales, en la PC compartida.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9191092" y="2255025"/>
              <a:ext cx="2029213" cy="827985"/>
              <a:chOff x="2558487" y="2290591"/>
              <a:chExt cx="2029213" cy="827985"/>
            </a:xfrm>
          </p:grpSpPr>
          <p:sp>
            <p:nvSpPr>
              <p:cNvPr id="54" name="53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PROGRAMACIÓN CURRICULAR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1" name="80 Grupo"/>
            <p:cNvGrpSpPr/>
            <p:nvPr/>
          </p:nvGrpSpPr>
          <p:grpSpPr>
            <a:xfrm>
              <a:off x="9778476" y="3657600"/>
              <a:ext cx="768722" cy="815760"/>
              <a:chOff x="9833067" y="3357349"/>
              <a:chExt cx="768722" cy="815760"/>
            </a:xfrm>
          </p:grpSpPr>
          <p:pic>
            <p:nvPicPr>
              <p:cNvPr id="77" name="Imagen 10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7ECDD2"/>
                  </a:clrFrom>
                  <a:clrTo>
                    <a:srgbClr val="7ECDD2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598" t="23712" r="10765" b="6232"/>
              <a:stretch/>
            </p:blipFill>
            <p:spPr>
              <a:xfrm>
                <a:off x="9833067" y="3603009"/>
                <a:ext cx="768722" cy="570100"/>
              </a:xfrm>
              <a:prstGeom prst="rect">
                <a:avLst/>
              </a:prstGeom>
            </p:spPr>
          </p:pic>
          <p:sp>
            <p:nvSpPr>
              <p:cNvPr id="80" name="79 CuadroTexto"/>
              <p:cNvSpPr txBox="1"/>
              <p:nvPr/>
            </p:nvSpPr>
            <p:spPr>
              <a:xfrm>
                <a:off x="9840036" y="3357349"/>
                <a:ext cx="723331" cy="24622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b="1" dirty="0" smtClean="0">
                    <a:solidFill>
                      <a:schemeClr val="bg1"/>
                    </a:solidFill>
                  </a:rPr>
                  <a:t>EPT</a:t>
                </a:r>
                <a:endParaRPr lang="es-ES" sz="1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81203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312092" y="901097"/>
            <a:ext cx="11471564" cy="780469"/>
            <a:chOff x="360218" y="761269"/>
            <a:chExt cx="11471564" cy="780469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1000"/>
                </a:spcAft>
              </a:pPr>
              <a:r>
                <a:rPr lang="es-PE" sz="2500" b="1" i="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Alternativa 3: Programación curricular </a:t>
              </a:r>
              <a:r>
                <a:rPr lang="es-PE" sz="2500" b="1" i="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compartida</a:t>
              </a:r>
              <a:endParaRPr lang="es-PE" sz="25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541738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" name="66 Grupo"/>
          <p:cNvGrpSpPr/>
          <p:nvPr/>
        </p:nvGrpSpPr>
        <p:grpSpPr>
          <a:xfrm>
            <a:off x="772698" y="2352834"/>
            <a:ext cx="2243457" cy="3665828"/>
            <a:chOff x="772698" y="2352834"/>
            <a:chExt cx="2243457" cy="3665828"/>
          </a:xfrm>
        </p:grpSpPr>
        <p:grpSp>
          <p:nvGrpSpPr>
            <p:cNvPr id="9" name="55 Grupo"/>
            <p:cNvGrpSpPr/>
            <p:nvPr/>
          </p:nvGrpSpPr>
          <p:grpSpPr>
            <a:xfrm>
              <a:off x="772698" y="2352834"/>
              <a:ext cx="2029213" cy="827985"/>
              <a:chOff x="2558487" y="2290591"/>
              <a:chExt cx="2029213" cy="827985"/>
            </a:xfrm>
          </p:grpSpPr>
          <p:sp>
            <p:nvSpPr>
              <p:cNvPr id="57" name="56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CO-DOCENCIA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9" name="58 Forma libre"/>
            <p:cNvSpPr/>
            <p:nvPr/>
          </p:nvSpPr>
          <p:spPr>
            <a:xfrm>
              <a:off x="808446" y="5203339"/>
              <a:ext cx="2207709" cy="815323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Considerar la </a:t>
              </a:r>
              <a:r>
                <a:rPr lang="es-PE" kern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-docencia en la programación curricular compartida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193" name="Picture 1" descr="C:\Users\Nancy.Nancy-HP\Documents\0_NR\4_GESTIÓN PEDAGÓGICA\2021\6_TRANSITABILIDAD\AT TRANSITABILIDAD\imagen1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7857" y="3343701"/>
              <a:ext cx="1681376" cy="1681376"/>
            </a:xfrm>
            <a:prstGeom prst="rect">
              <a:avLst/>
            </a:prstGeom>
            <a:noFill/>
          </p:spPr>
        </p:pic>
      </p:grpSp>
      <p:grpSp>
        <p:nvGrpSpPr>
          <p:cNvPr id="70" name="69 Grupo"/>
          <p:cNvGrpSpPr/>
          <p:nvPr/>
        </p:nvGrpSpPr>
        <p:grpSpPr>
          <a:xfrm>
            <a:off x="3594861" y="2368755"/>
            <a:ext cx="2137199" cy="3693124"/>
            <a:chOff x="3594861" y="2368755"/>
            <a:chExt cx="2137199" cy="3693124"/>
          </a:xfrm>
        </p:grpSpPr>
        <p:grpSp>
          <p:nvGrpSpPr>
            <p:cNvPr id="10" name="59 Grupo"/>
            <p:cNvGrpSpPr/>
            <p:nvPr/>
          </p:nvGrpSpPr>
          <p:grpSpPr>
            <a:xfrm>
              <a:off x="3622805" y="2368755"/>
              <a:ext cx="2029213" cy="827985"/>
              <a:chOff x="2558487" y="2290591"/>
              <a:chExt cx="2029213" cy="827985"/>
            </a:xfrm>
          </p:grpSpPr>
          <p:sp>
            <p:nvSpPr>
              <p:cNvPr id="61" name="60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EVALUACIÓN DEL LOGRO DE LA COMPETENCIA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3" name="62 Forma libre"/>
            <p:cNvSpPr/>
            <p:nvPr/>
          </p:nvSpPr>
          <p:spPr>
            <a:xfrm>
              <a:off x="3594861" y="5246556"/>
              <a:ext cx="2137199" cy="815323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 realiza con la participación del docente de la EB y del CETPRO o IEST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194" name="Picture 2" descr="C:\Users\Nancy.Nancy-HP\Documents\0_NR\4_GESTIÓN PEDAGÓGICA\2021\6_TRANSITABILIDAD\AT TRANSITABILIDAD\imagen 15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8667" y="3521122"/>
              <a:ext cx="1555845" cy="1555845"/>
            </a:xfrm>
            <a:prstGeom prst="rect">
              <a:avLst/>
            </a:prstGeom>
            <a:noFill/>
          </p:spPr>
        </p:pic>
      </p:grpSp>
      <p:grpSp>
        <p:nvGrpSpPr>
          <p:cNvPr id="71" name="70 Grupo"/>
          <p:cNvGrpSpPr/>
          <p:nvPr/>
        </p:nvGrpSpPr>
        <p:grpSpPr>
          <a:xfrm>
            <a:off x="6455390" y="2385437"/>
            <a:ext cx="2238233" cy="4045634"/>
            <a:chOff x="6455390" y="2385437"/>
            <a:chExt cx="2238233" cy="4045634"/>
          </a:xfrm>
        </p:grpSpPr>
        <p:sp>
          <p:nvSpPr>
            <p:cNvPr id="39" name="38 Forma libre"/>
            <p:cNvSpPr/>
            <p:nvPr/>
          </p:nvSpPr>
          <p:spPr>
            <a:xfrm>
              <a:off x="6455390" y="5232334"/>
              <a:ext cx="2238233" cy="1198737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Elaborado por las IE de la EB </a:t>
              </a:r>
              <a:r>
                <a:rPr lang="es-MX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sobre </a:t>
              </a:r>
              <a:r>
                <a:rPr lang="es-MX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la formación técnica realizada en el área de </a:t>
              </a:r>
              <a:r>
                <a:rPr lang="es-MX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EPT, este va acompañado de un certificado de estudios.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63 Grupo"/>
            <p:cNvGrpSpPr/>
            <p:nvPr/>
          </p:nvGrpSpPr>
          <p:grpSpPr>
            <a:xfrm>
              <a:off x="6472912" y="2385437"/>
              <a:ext cx="2029213" cy="827985"/>
              <a:chOff x="2558487" y="2290591"/>
              <a:chExt cx="2029213" cy="827985"/>
            </a:xfrm>
          </p:grpSpPr>
          <p:sp>
            <p:nvSpPr>
              <p:cNvPr id="65" name="64 Triángulo isósceles"/>
              <p:cNvSpPr/>
              <p:nvPr/>
            </p:nvSpPr>
            <p:spPr>
              <a:xfrm>
                <a:off x="4224597" y="275547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2558487" y="229059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INFORME TÉCNICO PEDAGÓGICO DEL ITINERARIO FORMATIVO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63 Grupo"/>
            <p:cNvGrpSpPr/>
            <p:nvPr/>
          </p:nvGrpSpPr>
          <p:grpSpPr>
            <a:xfrm>
              <a:off x="6577621" y="3384647"/>
              <a:ext cx="1815750" cy="1728145"/>
              <a:chOff x="6700453" y="3466532"/>
              <a:chExt cx="1583738" cy="1550724"/>
            </a:xfrm>
          </p:grpSpPr>
          <p:pic>
            <p:nvPicPr>
              <p:cNvPr id="46" name="Picture 2" descr="C:\Users\Nancy.Nancy-HP\Documents\0_NR\4_GESTIÓN PEDAGÓGICA\2021\6_TRANSITABILIDAD\AT TRANSITABILIDAD\imagen 4.png"/>
              <p:cNvPicPr>
                <a:picLocks noChangeAspect="1" noChangeArrowheads="1"/>
              </p:cNvPicPr>
              <p:nvPr/>
            </p:nvPicPr>
            <p:blipFill>
              <a:blip r:embed="rId4"/>
              <a:srcRect t="6962" r="16928" b="12211"/>
              <a:stretch>
                <a:fillRect/>
              </a:stretch>
            </p:blipFill>
            <p:spPr bwMode="auto">
              <a:xfrm>
                <a:off x="6700453" y="3466532"/>
                <a:ext cx="1583738" cy="155072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0" name="59 CuadroTexto"/>
              <p:cNvSpPr txBox="1"/>
              <p:nvPr/>
            </p:nvSpPr>
            <p:spPr>
              <a:xfrm rot="21279508">
                <a:off x="6823880" y="3875964"/>
                <a:ext cx="100993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 smtClean="0"/>
                  <a:t>INFORME TÉCNICO PEDAGÓGICO </a:t>
                </a:r>
                <a:endParaRPr lang="es-ES" sz="900" b="1" dirty="0"/>
              </a:p>
            </p:txBody>
          </p:sp>
        </p:grpSp>
      </p:grpSp>
      <p:grpSp>
        <p:nvGrpSpPr>
          <p:cNvPr id="72" name="71 Grupo"/>
          <p:cNvGrpSpPr/>
          <p:nvPr/>
        </p:nvGrpSpPr>
        <p:grpSpPr>
          <a:xfrm>
            <a:off x="9241131" y="2418040"/>
            <a:ext cx="2345817" cy="3899013"/>
            <a:chOff x="9323019" y="2418040"/>
            <a:chExt cx="2345817" cy="3899013"/>
          </a:xfrm>
        </p:grpSpPr>
        <p:sp>
          <p:nvSpPr>
            <p:cNvPr id="42" name="41 Forma libre"/>
            <p:cNvSpPr/>
            <p:nvPr/>
          </p:nvSpPr>
          <p:spPr>
            <a:xfrm>
              <a:off x="9376012" y="5118316"/>
              <a:ext cx="2292824" cy="1198737"/>
            </a:xfrm>
            <a:custGeom>
              <a:avLst/>
              <a:gdLst>
                <a:gd name="connsiteX0" fmla="*/ 0 w 1367549"/>
                <a:gd name="connsiteY0" fmla="*/ 0 h 1198737"/>
                <a:gd name="connsiteX1" fmla="*/ 1367549 w 1367549"/>
                <a:gd name="connsiteY1" fmla="*/ 0 h 1198737"/>
                <a:gd name="connsiteX2" fmla="*/ 1367549 w 1367549"/>
                <a:gd name="connsiteY2" fmla="*/ 1198737 h 1198737"/>
                <a:gd name="connsiteX3" fmla="*/ 0 w 1367549"/>
                <a:gd name="connsiteY3" fmla="*/ 1198737 h 1198737"/>
                <a:gd name="connsiteX4" fmla="*/ 0 w 1367549"/>
                <a:gd name="connsiteY4" fmla="*/ 0 h 11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549" h="1198737">
                  <a:moveTo>
                    <a:pt x="0" y="0"/>
                  </a:moveTo>
                  <a:lnTo>
                    <a:pt x="1367549" y="0"/>
                  </a:lnTo>
                  <a:lnTo>
                    <a:pt x="1367549" y="1198737"/>
                  </a:lnTo>
                  <a:lnTo>
                    <a:pt x="0" y="11987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Los CETPRO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IEST e IES, otorgan una certificación, una </a:t>
              </a:r>
              <a:r>
                <a:rPr lang="es-PE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vez logrados los aprendizajes, </a:t>
              </a:r>
              <a:r>
                <a:rPr lang="es-PE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para continuar su formación en el nivel correspondiente.</a:t>
              </a:r>
              <a:endParaRPr lang="es-P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69 Grupo"/>
            <p:cNvGrpSpPr/>
            <p:nvPr/>
          </p:nvGrpSpPr>
          <p:grpSpPr>
            <a:xfrm>
              <a:off x="9323019" y="2418040"/>
              <a:ext cx="2029213" cy="827985"/>
              <a:chOff x="9063714" y="5143801"/>
              <a:chExt cx="2029213" cy="827985"/>
            </a:xfrm>
          </p:grpSpPr>
          <p:sp>
            <p:nvSpPr>
              <p:cNvPr id="21" name="Triángulo isósceles 20">
                <a:extLst>
                  <a:ext uri="{FF2B5EF4-FFF2-40B4-BE49-F238E27FC236}">
                    <a16:creationId xmlns="" xmlns:a16="http://schemas.microsoft.com/office/drawing/2014/main" id="{D59BC08F-3176-4699-A561-3D8B7E12B5FE}"/>
                  </a:ext>
                </a:extLst>
              </p:cNvPr>
              <p:cNvSpPr/>
              <p:nvPr/>
            </p:nvSpPr>
            <p:spPr>
              <a:xfrm rot="16200000">
                <a:off x="10732532" y="5136950"/>
                <a:ext cx="335616" cy="36328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67 Triángulo isósceles"/>
              <p:cNvSpPr/>
              <p:nvPr/>
            </p:nvSpPr>
            <p:spPr>
              <a:xfrm>
                <a:off x="10729824" y="5608683"/>
                <a:ext cx="363103" cy="363103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lnRef>
              <a:fillRef idx="1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fillRef>
              <a:effectRef idx="0">
                <a:schemeClr val="accent4">
                  <a:shade val="80000"/>
                  <a:hueOff val="-14713"/>
                  <a:satOff val="-364"/>
                  <a:lumOff val="2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Flecha: pentágono 13">
                <a:extLst>
                  <a:ext uri="{FF2B5EF4-FFF2-40B4-BE49-F238E27FC236}">
                    <a16:creationId xmlns="" xmlns:a16="http://schemas.microsoft.com/office/drawing/2014/main" id="{DDDF85C4-D83F-4E94-A7FD-4ECC59BD8122}"/>
                  </a:ext>
                </a:extLst>
              </p:cNvPr>
              <p:cNvSpPr/>
              <p:nvPr/>
            </p:nvSpPr>
            <p:spPr>
              <a:xfrm>
                <a:off x="9063714" y="5143801"/>
                <a:ext cx="2023335" cy="816573"/>
              </a:xfrm>
              <a:prstGeom prst="homePlat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CERTIFICACIÓN</a:t>
                </a:r>
                <a:endParaRPr lang="es-PE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95" name="Picture 3" descr="C:\Users\Nancy.Nancy-HP\Documents\0_NR\4_GESTIÓN PEDAGÓGICA\2021\6_TRANSITABILIDAD\AT TRANSITABILIDAD\imagen15.jpg"/>
            <p:cNvPicPr>
              <a:picLocks noChangeAspect="1" noChangeArrowheads="1"/>
            </p:cNvPicPr>
            <p:nvPr/>
          </p:nvPicPr>
          <p:blipFill>
            <a:blip r:embed="rId5"/>
            <a:srcRect t="21584" b="26723"/>
            <a:stretch>
              <a:fillRect/>
            </a:stretch>
          </p:blipFill>
          <p:spPr bwMode="auto">
            <a:xfrm>
              <a:off x="9389660" y="3630305"/>
              <a:ext cx="2047164" cy="11171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81203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3251" y="2651886"/>
            <a:ext cx="6886574" cy="1905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Brindar información 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las disposiciones que regulan la </a:t>
            </a:r>
            <a:r>
              <a:rPr lang="es-P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transitabilidad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las </a:t>
            </a: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instituciones educativas de 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Educación 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Básica, Técnico-Productiva </a:t>
            </a: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Superior 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Tecnológica.</a:t>
            </a:r>
            <a:endParaRPr lang="es-PE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312092" y="616890"/>
            <a:ext cx="11471564" cy="720437"/>
            <a:chOff x="360218" y="761269"/>
            <a:chExt cx="11471564" cy="720437"/>
          </a:xfrm>
        </p:grpSpPr>
        <p:sp>
          <p:nvSpPr>
            <p:cNvPr id="3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OBJETIVO DE LA ATV</a:t>
              </a:r>
            </a:p>
          </p:txBody>
        </p:sp>
        <p:cxnSp>
          <p:nvCxnSpPr>
            <p:cNvPr id="5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49" t="24777" r="48642" b="20069"/>
          <a:stretch/>
        </p:blipFill>
        <p:spPr>
          <a:xfrm flipH="1">
            <a:off x="9655932" y="2117078"/>
            <a:ext cx="2305140" cy="24352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34" t="36175" r="3994" b="32297"/>
          <a:stretch/>
        </p:blipFill>
        <p:spPr>
          <a:xfrm flipH="1">
            <a:off x="-3599598" y="2647668"/>
            <a:ext cx="2537628" cy="1419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2664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0.00069 L 0.92731 -0.00462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38">
            <a:extLst>
              <a:ext uri="{FF2B5EF4-FFF2-40B4-BE49-F238E27FC236}">
                <a16:creationId xmlns="" xmlns:a16="http://schemas.microsoft.com/office/drawing/2014/main" id="{FCCE070B-DF23-4641-9757-481A8CE5C5B4}"/>
              </a:ext>
            </a:extLst>
          </p:cNvPr>
          <p:cNvSpPr txBox="1">
            <a:spLocks/>
          </p:cNvSpPr>
          <p:nvPr/>
        </p:nvSpPr>
        <p:spPr>
          <a:xfrm>
            <a:off x="360218" y="616919"/>
            <a:ext cx="11471564" cy="72043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Documentos para la transitabilidad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Google Shape;109;g871862aecb_0_1034">
            <a:extLst>
              <a:ext uri="{FF2B5EF4-FFF2-40B4-BE49-F238E27FC236}">
                <a16:creationId xmlns="" xmlns:a16="http://schemas.microsoft.com/office/drawing/2014/main" id="{66C5C9BA-C59D-46B7-A5B9-5EC4CF187FE0}"/>
              </a:ext>
            </a:extLst>
          </p:cNvPr>
          <p:cNvCxnSpPr/>
          <p:nvPr/>
        </p:nvCxnSpPr>
        <p:spPr>
          <a:xfrm>
            <a:off x="384586" y="1200304"/>
            <a:ext cx="216000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" name="58 Grupo"/>
          <p:cNvGrpSpPr/>
          <p:nvPr/>
        </p:nvGrpSpPr>
        <p:grpSpPr>
          <a:xfrm>
            <a:off x="932085" y="1572742"/>
            <a:ext cx="4458781" cy="4747391"/>
            <a:chOff x="932085" y="1572742"/>
            <a:chExt cx="4458781" cy="4747391"/>
          </a:xfrm>
        </p:grpSpPr>
        <p:sp>
          <p:nvSpPr>
            <p:cNvPr id="7" name="6 Forma libre"/>
            <p:cNvSpPr/>
            <p:nvPr/>
          </p:nvSpPr>
          <p:spPr>
            <a:xfrm>
              <a:off x="932085" y="1572742"/>
              <a:ext cx="4458781" cy="1033980"/>
            </a:xfrm>
            <a:custGeom>
              <a:avLst/>
              <a:gdLst>
                <a:gd name="connsiteX0" fmla="*/ 0 w 11267424"/>
                <a:gd name="connsiteY0" fmla="*/ 47991 h 479905"/>
                <a:gd name="connsiteX1" fmla="*/ 14056 w 11267424"/>
                <a:gd name="connsiteY1" fmla="*/ 14056 h 479905"/>
                <a:gd name="connsiteX2" fmla="*/ 47991 w 11267424"/>
                <a:gd name="connsiteY2" fmla="*/ 0 h 479905"/>
                <a:gd name="connsiteX3" fmla="*/ 11219433 w 11267424"/>
                <a:gd name="connsiteY3" fmla="*/ 0 h 479905"/>
                <a:gd name="connsiteX4" fmla="*/ 11253368 w 11267424"/>
                <a:gd name="connsiteY4" fmla="*/ 14056 h 479905"/>
                <a:gd name="connsiteX5" fmla="*/ 11267424 w 11267424"/>
                <a:gd name="connsiteY5" fmla="*/ 47991 h 479905"/>
                <a:gd name="connsiteX6" fmla="*/ 11267424 w 11267424"/>
                <a:gd name="connsiteY6" fmla="*/ 431914 h 479905"/>
                <a:gd name="connsiteX7" fmla="*/ 11253368 w 11267424"/>
                <a:gd name="connsiteY7" fmla="*/ 465849 h 479905"/>
                <a:gd name="connsiteX8" fmla="*/ 11219433 w 11267424"/>
                <a:gd name="connsiteY8" fmla="*/ 479905 h 479905"/>
                <a:gd name="connsiteX9" fmla="*/ 47991 w 11267424"/>
                <a:gd name="connsiteY9" fmla="*/ 479905 h 479905"/>
                <a:gd name="connsiteX10" fmla="*/ 14056 w 11267424"/>
                <a:gd name="connsiteY10" fmla="*/ 465849 h 479905"/>
                <a:gd name="connsiteX11" fmla="*/ 0 w 11267424"/>
                <a:gd name="connsiteY11" fmla="*/ 431914 h 479905"/>
                <a:gd name="connsiteX12" fmla="*/ 0 w 11267424"/>
                <a:gd name="connsiteY12" fmla="*/ 47991 h 47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67424" h="479905">
                  <a:moveTo>
                    <a:pt x="0" y="47991"/>
                  </a:moveTo>
                  <a:cubicBezTo>
                    <a:pt x="0" y="35263"/>
                    <a:pt x="5056" y="23056"/>
                    <a:pt x="14056" y="14056"/>
                  </a:cubicBezTo>
                  <a:cubicBezTo>
                    <a:pt x="23056" y="5056"/>
                    <a:pt x="35263" y="0"/>
                    <a:pt x="47991" y="0"/>
                  </a:cubicBezTo>
                  <a:lnTo>
                    <a:pt x="11219433" y="0"/>
                  </a:lnTo>
                  <a:cubicBezTo>
                    <a:pt x="11232161" y="0"/>
                    <a:pt x="11244368" y="5056"/>
                    <a:pt x="11253368" y="14056"/>
                  </a:cubicBezTo>
                  <a:cubicBezTo>
                    <a:pt x="11262368" y="23056"/>
                    <a:pt x="11267424" y="35263"/>
                    <a:pt x="11267424" y="47991"/>
                  </a:cubicBezTo>
                  <a:lnTo>
                    <a:pt x="11267424" y="431914"/>
                  </a:lnTo>
                  <a:cubicBezTo>
                    <a:pt x="11267424" y="444642"/>
                    <a:pt x="11262368" y="456849"/>
                    <a:pt x="11253368" y="465849"/>
                  </a:cubicBezTo>
                  <a:cubicBezTo>
                    <a:pt x="11244368" y="474849"/>
                    <a:pt x="11232161" y="479905"/>
                    <a:pt x="11219433" y="479905"/>
                  </a:cubicBezTo>
                  <a:lnTo>
                    <a:pt x="47991" y="479905"/>
                  </a:lnTo>
                  <a:cubicBezTo>
                    <a:pt x="35263" y="479905"/>
                    <a:pt x="23056" y="474849"/>
                    <a:pt x="14056" y="465849"/>
                  </a:cubicBezTo>
                  <a:cubicBezTo>
                    <a:pt x="5056" y="456849"/>
                    <a:pt x="0" y="444642"/>
                    <a:pt x="0" y="431914"/>
                  </a:cubicBezTo>
                  <a:lnTo>
                    <a:pt x="0" y="4799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96" tIns="105496" rIns="105496" bIns="105496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sz="20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INFORME TÉCNICO </a:t>
              </a:r>
              <a:r>
                <a:rPr lang="es-MX" sz="20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PEDAGÓGICO </a:t>
              </a:r>
            </a:p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sz="20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 </a:t>
              </a:r>
              <a:r>
                <a:rPr lang="es-MX" sz="20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ITINERARIO FORMATIVO</a:t>
              </a:r>
              <a:endParaRPr lang="es-PE" sz="20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763169" y="2974260"/>
              <a:ext cx="354045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Emitido por: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Director de Educación Básica (EBR, EBA o EBE)</a:t>
              </a:r>
              <a:endParaRPr lang="es-P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765443" y="3522445"/>
              <a:ext cx="3348817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Acompaña al: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Certificado de estudios u otro documento que acredite la culminación de la EB.</a:t>
              </a:r>
              <a:endParaRPr lang="es-P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740422" y="4248050"/>
              <a:ext cx="322963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Elaborado por: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Docente de EPT y enviado al director.</a:t>
              </a:r>
              <a:endParaRPr lang="es-P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782053" y="4870505"/>
              <a:ext cx="3374738" cy="144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EBE: debe contener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evaluación psicopedagógica.</a:t>
              </a:r>
            </a:p>
            <a:p>
              <a:pPr marL="85725" lvl="0" indent="-85725" defTabSz="10668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Descripción de los apoyos educativos implementados que el estudiante de EBE haya demandado, con asesoría de SAE interno o externo.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buFont typeface="Arial" charset="0"/>
                <a:buChar char="•"/>
              </a:pPr>
              <a:endParaRPr lang="es-P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1271517" y="2620369"/>
              <a:ext cx="563700" cy="2974948"/>
              <a:chOff x="1271517" y="2620369"/>
              <a:chExt cx="563700" cy="2974948"/>
            </a:xfrm>
          </p:grpSpPr>
          <p:cxnSp>
            <p:nvCxnSpPr>
              <p:cNvPr id="19" name="18 Conector angular"/>
              <p:cNvCxnSpPr/>
              <p:nvPr/>
            </p:nvCxnSpPr>
            <p:spPr>
              <a:xfrm rot="16200000" flipH="1">
                <a:off x="1190370" y="2702256"/>
                <a:ext cx="627797" cy="464023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angular"/>
              <p:cNvCxnSpPr/>
              <p:nvPr/>
            </p:nvCxnSpPr>
            <p:spPr>
              <a:xfrm rot="16200000" flipH="1">
                <a:off x="1189630" y="3318680"/>
                <a:ext cx="627797" cy="464023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angular"/>
              <p:cNvCxnSpPr>
                <a:endCxn id="26" idx="1"/>
              </p:cNvCxnSpPr>
              <p:nvPr/>
            </p:nvCxnSpPr>
            <p:spPr>
              <a:xfrm rot="16200000" flipH="1">
                <a:off x="1203305" y="3950999"/>
                <a:ext cx="607604" cy="466630"/>
              </a:xfrm>
              <a:prstGeom prst="bentConnector2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angular"/>
              <p:cNvCxnSpPr/>
              <p:nvPr/>
            </p:nvCxnSpPr>
            <p:spPr>
              <a:xfrm rot="16200000" flipH="1">
                <a:off x="1007958" y="4768058"/>
                <a:ext cx="1092353" cy="562165"/>
              </a:xfrm>
              <a:prstGeom prst="bentConnector2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2" descr="How DocuSign Reveals Adobe Document Cloud&amp;#39;s True Value | The Motley Fool">
              <a:extLst>
                <a:ext uri="{FF2B5EF4-FFF2-40B4-BE49-F238E27FC236}">
                  <a16:creationId xmlns="" xmlns:a16="http://schemas.microsoft.com/office/drawing/2014/main" id="{6AC9378E-F78E-4C9E-8820-5A7E362B9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65" y="2009552"/>
              <a:ext cx="963361" cy="548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59 Grupo"/>
          <p:cNvGrpSpPr/>
          <p:nvPr/>
        </p:nvGrpSpPr>
        <p:grpSpPr>
          <a:xfrm>
            <a:off x="6237061" y="1572742"/>
            <a:ext cx="4353637" cy="4471523"/>
            <a:chOff x="6237061" y="1572742"/>
            <a:chExt cx="4353637" cy="4471523"/>
          </a:xfrm>
        </p:grpSpPr>
        <p:sp>
          <p:nvSpPr>
            <p:cNvPr id="14" name="13 Forma libre"/>
            <p:cNvSpPr/>
            <p:nvPr/>
          </p:nvSpPr>
          <p:spPr>
            <a:xfrm>
              <a:off x="6237061" y="1572742"/>
              <a:ext cx="4353637" cy="1033981"/>
            </a:xfrm>
            <a:custGeom>
              <a:avLst/>
              <a:gdLst>
                <a:gd name="connsiteX0" fmla="*/ 0 w 11267719"/>
                <a:gd name="connsiteY0" fmla="*/ 47991 h 479905"/>
                <a:gd name="connsiteX1" fmla="*/ 14056 w 11267719"/>
                <a:gd name="connsiteY1" fmla="*/ 14056 h 479905"/>
                <a:gd name="connsiteX2" fmla="*/ 47991 w 11267719"/>
                <a:gd name="connsiteY2" fmla="*/ 0 h 479905"/>
                <a:gd name="connsiteX3" fmla="*/ 11219728 w 11267719"/>
                <a:gd name="connsiteY3" fmla="*/ 0 h 479905"/>
                <a:gd name="connsiteX4" fmla="*/ 11253663 w 11267719"/>
                <a:gd name="connsiteY4" fmla="*/ 14056 h 479905"/>
                <a:gd name="connsiteX5" fmla="*/ 11267719 w 11267719"/>
                <a:gd name="connsiteY5" fmla="*/ 47991 h 479905"/>
                <a:gd name="connsiteX6" fmla="*/ 11267719 w 11267719"/>
                <a:gd name="connsiteY6" fmla="*/ 431914 h 479905"/>
                <a:gd name="connsiteX7" fmla="*/ 11253663 w 11267719"/>
                <a:gd name="connsiteY7" fmla="*/ 465849 h 479905"/>
                <a:gd name="connsiteX8" fmla="*/ 11219728 w 11267719"/>
                <a:gd name="connsiteY8" fmla="*/ 479905 h 479905"/>
                <a:gd name="connsiteX9" fmla="*/ 47991 w 11267719"/>
                <a:gd name="connsiteY9" fmla="*/ 479905 h 479905"/>
                <a:gd name="connsiteX10" fmla="*/ 14056 w 11267719"/>
                <a:gd name="connsiteY10" fmla="*/ 465849 h 479905"/>
                <a:gd name="connsiteX11" fmla="*/ 0 w 11267719"/>
                <a:gd name="connsiteY11" fmla="*/ 431914 h 479905"/>
                <a:gd name="connsiteX12" fmla="*/ 0 w 11267719"/>
                <a:gd name="connsiteY12" fmla="*/ 47991 h 47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67719" h="479905">
                  <a:moveTo>
                    <a:pt x="0" y="47991"/>
                  </a:moveTo>
                  <a:cubicBezTo>
                    <a:pt x="0" y="35263"/>
                    <a:pt x="5056" y="23056"/>
                    <a:pt x="14056" y="14056"/>
                  </a:cubicBezTo>
                  <a:cubicBezTo>
                    <a:pt x="23056" y="5056"/>
                    <a:pt x="35263" y="0"/>
                    <a:pt x="47991" y="0"/>
                  </a:cubicBezTo>
                  <a:lnTo>
                    <a:pt x="11219728" y="0"/>
                  </a:lnTo>
                  <a:cubicBezTo>
                    <a:pt x="11232456" y="0"/>
                    <a:pt x="11244663" y="5056"/>
                    <a:pt x="11253663" y="14056"/>
                  </a:cubicBezTo>
                  <a:cubicBezTo>
                    <a:pt x="11262663" y="23056"/>
                    <a:pt x="11267719" y="35263"/>
                    <a:pt x="11267719" y="47991"/>
                  </a:cubicBezTo>
                  <a:lnTo>
                    <a:pt x="11267719" y="431914"/>
                  </a:lnTo>
                  <a:cubicBezTo>
                    <a:pt x="11267719" y="444642"/>
                    <a:pt x="11262663" y="456849"/>
                    <a:pt x="11253663" y="465849"/>
                  </a:cubicBezTo>
                  <a:cubicBezTo>
                    <a:pt x="11244663" y="474849"/>
                    <a:pt x="11232456" y="479905"/>
                    <a:pt x="11219728" y="479905"/>
                  </a:cubicBezTo>
                  <a:lnTo>
                    <a:pt x="47991" y="479905"/>
                  </a:lnTo>
                  <a:cubicBezTo>
                    <a:pt x="35263" y="479905"/>
                    <a:pt x="23056" y="474849"/>
                    <a:pt x="14056" y="465849"/>
                  </a:cubicBezTo>
                  <a:cubicBezTo>
                    <a:pt x="5056" y="456849"/>
                    <a:pt x="0" y="444642"/>
                    <a:pt x="0" y="431914"/>
                  </a:cubicBezTo>
                  <a:lnTo>
                    <a:pt x="0" y="47991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5496" tIns="105496" rIns="105496" bIns="105496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RESOLUCIÓN </a:t>
              </a:r>
              <a:r>
                <a:rPr lang="es-MX" sz="24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DIRECTORAL</a:t>
              </a:r>
              <a:endParaRPr lang="es-PE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6944770" y="2956540"/>
              <a:ext cx="2799934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Emitido y elaborado por: 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Director del CETPRO, IEST, IES o IEST</a:t>
              </a:r>
              <a:endParaRPr lang="es-ES" dirty="0" smtClean="0"/>
            </a:p>
          </p:txBody>
        </p:sp>
        <p:grpSp>
          <p:nvGrpSpPr>
            <p:cNvPr id="56" name="55 Grupo"/>
            <p:cNvGrpSpPr/>
            <p:nvPr/>
          </p:nvGrpSpPr>
          <p:grpSpPr>
            <a:xfrm>
              <a:off x="6474383" y="2623914"/>
              <a:ext cx="634579" cy="3083335"/>
              <a:chOff x="6474383" y="2623914"/>
              <a:chExt cx="634579" cy="3083335"/>
            </a:xfrm>
          </p:grpSpPr>
          <p:cxnSp>
            <p:nvCxnSpPr>
              <p:cNvPr id="36" name="35 Conector angular"/>
              <p:cNvCxnSpPr/>
              <p:nvPr/>
            </p:nvCxnSpPr>
            <p:spPr>
              <a:xfrm rot="16200000" flipH="1">
                <a:off x="6393235" y="2705801"/>
                <a:ext cx="627797" cy="464023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angular"/>
              <p:cNvCxnSpPr>
                <a:endCxn id="42" idx="1"/>
              </p:cNvCxnSpPr>
              <p:nvPr/>
            </p:nvCxnSpPr>
            <p:spPr>
              <a:xfrm rot="16200000" flipH="1">
                <a:off x="6402878" y="3311842"/>
                <a:ext cx="642913" cy="499904"/>
              </a:xfrm>
              <a:prstGeom prst="bentConnector2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26 Conector angular"/>
              <p:cNvCxnSpPr>
                <a:endCxn id="43" idx="1"/>
              </p:cNvCxnSpPr>
              <p:nvPr/>
            </p:nvCxnSpPr>
            <p:spPr>
              <a:xfrm rot="16200000" flipH="1">
                <a:off x="6257412" y="4103302"/>
                <a:ext cx="939660" cy="501170"/>
              </a:xfrm>
              <a:prstGeom prst="bentConnector2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29 Conector angular"/>
              <p:cNvCxnSpPr>
                <a:endCxn id="44" idx="1"/>
              </p:cNvCxnSpPr>
              <p:nvPr/>
            </p:nvCxnSpPr>
            <p:spPr>
              <a:xfrm rot="16200000" flipH="1">
                <a:off x="6192069" y="4790356"/>
                <a:ext cx="1200741" cy="633045"/>
              </a:xfrm>
              <a:prstGeom prst="bentConnector2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41 Rectángulo"/>
            <p:cNvSpPr/>
            <p:nvPr/>
          </p:nvSpPr>
          <p:spPr>
            <a:xfrm>
              <a:off x="6974286" y="3449286"/>
              <a:ext cx="3374738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Debe contener: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Sustento de análisis y evaluación de las evidencias de la formación técnica que el estudiante ha realizado en la EB.</a:t>
              </a: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6977827" y="4292802"/>
              <a:ext cx="33747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Dispone: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continuidad de la formación del estudiante según itinerario formativo del programa de estudios y la ubicación en el módulo correspondiente.</a:t>
              </a: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7108962" y="5370234"/>
              <a:ext cx="3374738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Debe ser: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s-MX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Incorporada al expediente del estudiante  de la institución educativa.</a:t>
              </a:r>
            </a:p>
          </p:txBody>
        </p:sp>
        <p:pic>
          <p:nvPicPr>
            <p:cNvPr id="58" name="Picture 2" descr="Solicita resoluciones de reconocimiento de la Comisión de Gestión de  Recursos Educativos y Mantenimiento de Infraestructura en las II.EE. –  Unidad de Gestión Educativa Paruro">
              <a:extLst>
                <a:ext uri="{FF2B5EF4-FFF2-40B4-BE49-F238E27FC236}">
                  <a16:creationId xmlns="" xmlns:a16="http://schemas.microsoft.com/office/drawing/2014/main" id="{3DEE7767-FD1C-4037-B75C-BAAA2AF65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171" t="14102" r="7599"/>
            <a:stretch>
              <a:fillRect/>
            </a:stretch>
          </p:blipFill>
          <p:spPr bwMode="auto">
            <a:xfrm>
              <a:off x="6400801" y="1801490"/>
              <a:ext cx="648586" cy="713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93066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40"/>
          <p:cNvPicPr preferRelativeResize="0"/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</a:blip>
          <a:srcRect b="950"/>
          <a:stretch/>
        </p:blipFill>
        <p:spPr>
          <a:xfrm>
            <a:off x="4540041" y="2084336"/>
            <a:ext cx="3111918" cy="268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616890"/>
            <a:ext cx="11471564" cy="720437"/>
            <a:chOff x="360218" y="761269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CONTENIDO </a:t>
              </a: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A DESARROLLAR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" name="Grupo 1"/>
          <p:cNvGrpSpPr/>
          <p:nvPr/>
        </p:nvGrpSpPr>
        <p:grpSpPr>
          <a:xfrm>
            <a:off x="3435091" y="5513921"/>
            <a:ext cx="5321818" cy="731003"/>
            <a:chOff x="2673633" y="5016380"/>
            <a:chExt cx="5321818" cy="73100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99" t="20130" r="15669" b="18661"/>
            <a:stretch/>
          </p:blipFill>
          <p:spPr>
            <a:xfrm>
              <a:off x="2673633" y="5027383"/>
              <a:ext cx="801427" cy="720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7ECDD2"/>
                </a:clrFrom>
                <a:clrTo>
                  <a:srgbClr val="7ECDD2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98" t="5292" r="10765" b="6232"/>
            <a:stretch/>
          </p:blipFill>
          <p:spPr>
            <a:xfrm>
              <a:off x="4117472" y="5016380"/>
              <a:ext cx="768722" cy="720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5F7F4"/>
                </a:clrFrom>
                <a:clrTo>
                  <a:srgbClr val="F5F7F4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61" t="1714"/>
            <a:stretch/>
          </p:blipFill>
          <p:spPr>
            <a:xfrm>
              <a:off x="5528606" y="5016380"/>
              <a:ext cx="831864" cy="720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EE5"/>
                </a:clrFrom>
                <a:clrTo>
                  <a:srgbClr val="FFFEE5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858" t="23904" r="13202" b="23912"/>
            <a:stretch/>
          </p:blipFill>
          <p:spPr>
            <a:xfrm>
              <a:off x="7002882" y="5016380"/>
              <a:ext cx="992569" cy="720000"/>
            </a:xfrm>
            <a:prstGeom prst="rect">
              <a:avLst/>
            </a:prstGeom>
          </p:spPr>
        </p:pic>
      </p:grpSp>
      <p:sp>
        <p:nvSpPr>
          <p:cNvPr id="4" name="1 Título"/>
          <p:cNvSpPr txBox="1">
            <a:spLocks/>
          </p:cNvSpPr>
          <p:nvPr/>
        </p:nvSpPr>
        <p:spPr>
          <a:xfrm>
            <a:off x="819864" y="1914608"/>
            <a:ext cx="5002306" cy="32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Marco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normativo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63538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Objetivos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del documento normativo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63538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Definición de </a:t>
            </a: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es-P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transitabilidad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63538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Propósitos de la </a:t>
            </a:r>
            <a:r>
              <a:rPr lang="es-P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transitabilidad</a:t>
            </a:r>
            <a:endParaRPr lang="es-P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63538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Principios 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que rigen la transitabilidad</a:t>
            </a:r>
          </a:p>
          <a:p>
            <a:pPr marL="363538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6369832" y="1914608"/>
            <a:ext cx="4694790" cy="3497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Criterios para la implementación de la </a:t>
            </a:r>
            <a:r>
              <a:rPr lang="es-P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transitabilidad</a:t>
            </a:r>
            <a:endParaRPr lang="es-P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73050" lvl="0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Mecanismos 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para la transitabilidad</a:t>
            </a:r>
          </a:p>
          <a:p>
            <a:pPr marL="273050" lvl="0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Alternativas para la </a:t>
            </a:r>
            <a:r>
              <a:rPr lang="es-MX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transitabilidad</a:t>
            </a: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73050" lvl="0" indent="-273050">
              <a:lnSpc>
                <a:spcPts val="3000"/>
              </a:lnSpc>
              <a:buClr>
                <a:srgbClr val="FE5955"/>
              </a:buClr>
              <a:buSzPct val="80000"/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Documentos para la </a:t>
            </a:r>
            <a:r>
              <a:rPr lang="es-MX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transitabilidad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13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589181"/>
            <a:ext cx="11471564" cy="720437"/>
            <a:chOff x="360218" y="761269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Marco </a:t>
              </a:r>
              <a:r>
                <a:rPr lang="es-PE" sz="3200" b="1" dirty="0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normativo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1" name="60 Grupo"/>
          <p:cNvGrpSpPr/>
          <p:nvPr/>
        </p:nvGrpSpPr>
        <p:grpSpPr>
          <a:xfrm>
            <a:off x="340662" y="2021236"/>
            <a:ext cx="1705208" cy="2256304"/>
            <a:chOff x="340662" y="2021236"/>
            <a:chExt cx="1705208" cy="2256304"/>
          </a:xfrm>
        </p:grpSpPr>
        <p:sp>
          <p:nvSpPr>
            <p:cNvPr id="41" name="Google Shape;1903;p66">
              <a:extLst>
                <a:ext uri="{FF2B5EF4-FFF2-40B4-BE49-F238E27FC236}">
                  <a16:creationId xmlns="" xmlns:a16="http://schemas.microsoft.com/office/drawing/2014/main" id="{18439A75-F0C2-4A9A-8034-583BC6970AA9}"/>
                </a:ext>
              </a:extLst>
            </p:cNvPr>
            <p:cNvSpPr/>
            <p:nvPr/>
          </p:nvSpPr>
          <p:spPr>
            <a:xfrm>
              <a:off x="345324" y="2300200"/>
              <a:ext cx="1604936" cy="419268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FF8220"/>
            </a:solidFill>
            <a:ln>
              <a:solidFill>
                <a:srgbClr val="FF822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2003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34;p67">
              <a:extLst>
                <a:ext uri="{FF2B5EF4-FFF2-40B4-BE49-F238E27FC236}">
                  <a16:creationId xmlns="" xmlns:a16="http://schemas.microsoft.com/office/drawing/2014/main" id="{D72824C3-5C2D-496A-BB0F-529E72E05CEB}"/>
                </a:ext>
              </a:extLst>
            </p:cNvPr>
            <p:cNvSpPr txBox="1"/>
            <p:nvPr/>
          </p:nvSpPr>
          <p:spPr>
            <a:xfrm>
              <a:off x="340662" y="2021236"/>
              <a:ext cx="1705208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i="0" u="none" dirty="0" smtClean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LEY </a:t>
              </a:r>
              <a:r>
                <a:rPr lang="en-US" sz="1600" b="1" i="0" u="none" dirty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Nº 28044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49" name="Subtítulo 25">
              <a:extLst>
                <a:ext uri="{FF2B5EF4-FFF2-40B4-BE49-F238E27FC236}">
                  <a16:creationId xmlns="" xmlns:a16="http://schemas.microsoft.com/office/drawing/2014/main" id="{5414F7D9-C336-4417-92A2-4EDC33DA9AB8}"/>
                </a:ext>
              </a:extLst>
            </p:cNvPr>
            <p:cNvSpPr txBox="1">
              <a:spLocks/>
            </p:cNvSpPr>
            <p:nvPr/>
          </p:nvSpPr>
          <p:spPr>
            <a:xfrm>
              <a:off x="347011" y="3754460"/>
              <a:ext cx="1578343" cy="523080"/>
            </a:xfrm>
            <a:prstGeom prst="rect">
              <a:avLst/>
            </a:prstGeom>
            <a:noFill/>
            <a:ln>
              <a:solidFill>
                <a:srgbClr val="FF822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latin typeface="Calibri" panose="020F0502020204030204" pitchFamily="34" charset="0"/>
                </a:rPr>
                <a:t>Ley General de Educación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50" name="Conector recto 14">
              <a:extLst>
                <a:ext uri="{FF2B5EF4-FFF2-40B4-BE49-F238E27FC236}">
                  <a16:creationId xmlns="" xmlns:a16="http://schemas.microsoft.com/office/drawing/2014/main" id="{64494D81-62DA-487D-80AF-0EB14FE59EBC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H="1" flipV="1">
              <a:off x="1121783" y="2717594"/>
              <a:ext cx="14400" cy="1036866"/>
            </a:xfrm>
            <a:prstGeom prst="line">
              <a:avLst/>
            </a:prstGeom>
            <a:ln w="38100">
              <a:solidFill>
                <a:srgbClr val="FF82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75 Grupo"/>
          <p:cNvGrpSpPr/>
          <p:nvPr/>
        </p:nvGrpSpPr>
        <p:grpSpPr>
          <a:xfrm>
            <a:off x="1675354" y="2007169"/>
            <a:ext cx="2177332" cy="3752186"/>
            <a:chOff x="1675354" y="2007169"/>
            <a:chExt cx="2177332" cy="3752186"/>
          </a:xfrm>
        </p:grpSpPr>
        <p:sp>
          <p:nvSpPr>
            <p:cNvPr id="38" name="Google Shape;1902;p66">
              <a:extLst>
                <a:ext uri="{FF2B5EF4-FFF2-40B4-BE49-F238E27FC236}">
                  <a16:creationId xmlns="" xmlns:a16="http://schemas.microsoft.com/office/drawing/2014/main" id="{A3EFDF7C-CEBF-4E93-AFF6-817C73AEA8A6}"/>
                </a:ext>
              </a:extLst>
            </p:cNvPr>
            <p:cNvSpPr/>
            <p:nvPr/>
          </p:nvSpPr>
          <p:spPr>
            <a:xfrm>
              <a:off x="1972179" y="2299234"/>
              <a:ext cx="1604974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3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0" y="33"/>
                    <a:pt x="20" y="52"/>
                  </a:cubicBezTo>
                  <a:cubicBezTo>
                    <a:pt x="20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3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35B7C2"/>
            </a:solidFill>
            <a:ln>
              <a:solidFill>
                <a:srgbClr val="35B7C2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2012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34;p67">
              <a:extLst>
                <a:ext uri="{FF2B5EF4-FFF2-40B4-BE49-F238E27FC236}">
                  <a16:creationId xmlns="" xmlns:a16="http://schemas.microsoft.com/office/drawing/2014/main" id="{244E4B27-33FC-4A24-B559-7607367956E6}"/>
                </a:ext>
              </a:extLst>
            </p:cNvPr>
            <p:cNvSpPr txBox="1"/>
            <p:nvPr/>
          </p:nvSpPr>
          <p:spPr>
            <a:xfrm>
              <a:off x="2297427" y="2007169"/>
              <a:ext cx="1457307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i="0" u="none" dirty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DS Nº </a:t>
              </a:r>
              <a:r>
                <a:rPr lang="en-US" sz="1600" b="1" i="0" u="none" dirty="0" smtClean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011</a:t>
              </a:r>
            </a:p>
          </p:txBody>
        </p:sp>
        <p:cxnSp>
          <p:nvCxnSpPr>
            <p:cNvPr id="52" name="Conector recto 14">
              <a:extLst>
                <a:ext uri="{FF2B5EF4-FFF2-40B4-BE49-F238E27FC236}">
                  <a16:creationId xmlns="" xmlns:a16="http://schemas.microsoft.com/office/drawing/2014/main" id="{8A5AEE94-821F-4641-9AD1-32C55E79DA93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2764020" y="2662164"/>
              <a:ext cx="9957" cy="2278326"/>
            </a:xfrm>
            <a:prstGeom prst="line">
              <a:avLst/>
            </a:prstGeom>
            <a:ln w="38100">
              <a:solidFill>
                <a:srgbClr val="35B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ubtítulo 25">
              <a:extLst>
                <a:ext uri="{FF2B5EF4-FFF2-40B4-BE49-F238E27FC236}">
                  <a16:creationId xmlns="" xmlns:a16="http://schemas.microsoft.com/office/drawing/2014/main" id="{098142DB-93D5-4F24-A47E-8F7A6A4F08CA}"/>
                </a:ext>
              </a:extLst>
            </p:cNvPr>
            <p:cNvSpPr txBox="1">
              <a:spLocks/>
            </p:cNvSpPr>
            <p:nvPr/>
          </p:nvSpPr>
          <p:spPr>
            <a:xfrm>
              <a:off x="1675354" y="4940490"/>
              <a:ext cx="2177332" cy="8188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" sz="1400" dirty="0" smtClean="0">
                  <a:latin typeface="Calibri" panose="020F0502020204030204" pitchFamily="34" charset="0"/>
                </a:rPr>
                <a:t>Aprueba </a:t>
              </a:r>
              <a:r>
                <a:rPr lang="es-ES" sz="1400" dirty="0">
                  <a:latin typeface="Calibri" panose="020F0502020204030204" pitchFamily="34" charset="0"/>
                </a:rPr>
                <a:t>Reglamento de la Ley Nº 28044, Ley General de Educación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3090269" y="2021236"/>
            <a:ext cx="2514582" cy="2373343"/>
            <a:chOff x="3090269" y="2021236"/>
            <a:chExt cx="2514582" cy="2373343"/>
          </a:xfrm>
        </p:grpSpPr>
        <p:sp>
          <p:nvSpPr>
            <p:cNvPr id="39" name="Google Shape;1903;p66">
              <a:extLst>
                <a:ext uri="{FF2B5EF4-FFF2-40B4-BE49-F238E27FC236}">
                  <a16:creationId xmlns="" xmlns:a16="http://schemas.microsoft.com/office/drawing/2014/main" id="{EAC92648-EFD0-4AAF-A473-03C2BA8CD9AF}"/>
                </a:ext>
              </a:extLst>
            </p:cNvPr>
            <p:cNvSpPr/>
            <p:nvPr/>
          </p:nvSpPr>
          <p:spPr>
            <a:xfrm>
              <a:off x="3575650" y="2299234"/>
              <a:ext cx="1604974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99767E"/>
            </a:solidFill>
            <a:ln>
              <a:solidFill>
                <a:srgbClr val="99767E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2016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34;p67">
              <a:extLst>
                <a:ext uri="{FF2B5EF4-FFF2-40B4-BE49-F238E27FC236}">
                  <a16:creationId xmlns="" xmlns:a16="http://schemas.microsoft.com/office/drawing/2014/main" id="{C1B05C2B-20DC-4586-AAE5-691451234445}"/>
                </a:ext>
              </a:extLst>
            </p:cNvPr>
            <p:cNvSpPr txBox="1"/>
            <p:nvPr/>
          </p:nvSpPr>
          <p:spPr>
            <a:xfrm>
              <a:off x="3090269" y="2021236"/>
              <a:ext cx="2514582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 smtClean="0">
                  <a:latin typeface="Calibri" panose="020F0502020204030204" pitchFamily="34" charset="0"/>
                  <a:cs typeface="Montserrat"/>
                  <a:sym typeface="Montserrat"/>
                </a:rPr>
                <a:t>LEY </a:t>
              </a:r>
              <a:r>
                <a:rPr lang="en-US" sz="1600" b="1" dirty="0">
                  <a:latin typeface="Calibri" panose="020F0502020204030204" pitchFamily="34" charset="0"/>
                  <a:cs typeface="Montserrat"/>
                  <a:sym typeface="Montserrat"/>
                </a:rPr>
                <a:t>Nº 30512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51" name="Subtítulo 25">
              <a:extLst>
                <a:ext uri="{FF2B5EF4-FFF2-40B4-BE49-F238E27FC236}">
                  <a16:creationId xmlns="" xmlns:a16="http://schemas.microsoft.com/office/drawing/2014/main" id="{DEF2DC01-65B8-4AAF-BD3B-41FB86949517}"/>
                </a:ext>
              </a:extLst>
            </p:cNvPr>
            <p:cNvSpPr txBox="1">
              <a:spLocks/>
            </p:cNvSpPr>
            <p:nvPr/>
          </p:nvSpPr>
          <p:spPr>
            <a:xfrm>
              <a:off x="3207051" y="3517708"/>
              <a:ext cx="2240451" cy="876871"/>
            </a:xfrm>
            <a:prstGeom prst="rect">
              <a:avLst/>
            </a:prstGeom>
            <a:noFill/>
            <a:ln>
              <a:solidFill>
                <a:srgbClr val="99767E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latin typeface="Calibri" panose="020F0502020204030204" pitchFamily="34" charset="0"/>
                </a:rPr>
                <a:t>Ley de</a:t>
              </a:r>
              <a:r>
                <a:rPr lang="es-ES" sz="1400" b="1" dirty="0">
                  <a:latin typeface="Calibri" panose="020F0502020204030204" pitchFamily="34" charset="0"/>
                </a:rPr>
                <a:t> Institutos y Escuelas</a:t>
              </a:r>
              <a:r>
                <a:rPr lang="es-ES" sz="1400" dirty="0">
                  <a:latin typeface="Calibri" panose="020F0502020204030204" pitchFamily="34" charset="0"/>
                </a:rPr>
                <a:t> de Educación Superior y de la Carrera Pública de sus Docentes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54" name="Conector recto 14">
              <a:extLst>
                <a:ext uri="{FF2B5EF4-FFF2-40B4-BE49-F238E27FC236}">
                  <a16:creationId xmlns="" xmlns:a16="http://schemas.microsoft.com/office/drawing/2014/main" id="{E27C6C25-525C-49A2-B694-CC9F694B3E6C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4327277" y="2735050"/>
              <a:ext cx="0" cy="782658"/>
            </a:xfrm>
            <a:prstGeom prst="line">
              <a:avLst/>
            </a:prstGeom>
            <a:ln w="38100">
              <a:solidFill>
                <a:srgbClr val="9976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>
            <a:off x="8101510" y="2021236"/>
            <a:ext cx="2177332" cy="3833654"/>
            <a:chOff x="8101510" y="2021236"/>
            <a:chExt cx="2177332" cy="3692827"/>
          </a:xfrm>
        </p:grpSpPr>
        <p:sp>
          <p:nvSpPr>
            <p:cNvPr id="45" name="Google Shape;1934;p67">
              <a:extLst>
                <a:ext uri="{FF2B5EF4-FFF2-40B4-BE49-F238E27FC236}">
                  <a16:creationId xmlns="" xmlns:a16="http://schemas.microsoft.com/office/drawing/2014/main" id="{B52FF619-08FA-489E-90A0-A57A3089E59A}"/>
                </a:ext>
              </a:extLst>
            </p:cNvPr>
            <p:cNvSpPr txBox="1"/>
            <p:nvPr/>
          </p:nvSpPr>
          <p:spPr>
            <a:xfrm>
              <a:off x="8108449" y="2021236"/>
              <a:ext cx="2096697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>
                  <a:latin typeface="Calibri" panose="020F0502020204030204" pitchFamily="34" charset="0"/>
                  <a:cs typeface="Montserrat"/>
                  <a:sym typeface="Montserrat"/>
                </a:rPr>
                <a:t>RVM Nº </a:t>
              </a:r>
              <a:r>
                <a:rPr lang="en-US" sz="1600" b="1" dirty="0" smtClean="0">
                  <a:latin typeface="Calibri" panose="020F0502020204030204" pitchFamily="34" charset="0"/>
                  <a:cs typeface="Montserrat"/>
                  <a:sym typeface="Montserrat"/>
                </a:rPr>
                <a:t>277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47" name="Google Shape;1901;p66">
              <a:extLst>
                <a:ext uri="{FF2B5EF4-FFF2-40B4-BE49-F238E27FC236}">
                  <a16:creationId xmlns="" xmlns:a16="http://schemas.microsoft.com/office/drawing/2014/main" id="{64B4B518-C367-43BC-A587-D15FDE75C95E}"/>
                </a:ext>
              </a:extLst>
            </p:cNvPr>
            <p:cNvSpPr/>
            <p:nvPr/>
          </p:nvSpPr>
          <p:spPr>
            <a:xfrm>
              <a:off x="8422771" y="2299234"/>
              <a:ext cx="1604974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5" y="105"/>
                    <a:pt x="585" y="105"/>
                    <a:pt x="585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62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2019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ubtítulo 25">
              <a:extLst>
                <a:ext uri="{FF2B5EF4-FFF2-40B4-BE49-F238E27FC236}">
                  <a16:creationId xmlns="" xmlns:a16="http://schemas.microsoft.com/office/drawing/2014/main" id="{C19EC910-EB4A-420C-B800-B516B8BC5795}"/>
                </a:ext>
              </a:extLst>
            </p:cNvPr>
            <p:cNvSpPr txBox="1">
              <a:spLocks/>
            </p:cNvSpPr>
            <p:nvPr/>
          </p:nvSpPr>
          <p:spPr>
            <a:xfrm>
              <a:off x="8101510" y="4801797"/>
              <a:ext cx="2177332" cy="912266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s-ES" sz="1400" b="1" dirty="0">
                  <a:latin typeface="Calibri" panose="020F0502020204030204" pitchFamily="34" charset="0"/>
                </a:rPr>
                <a:t>LAG</a:t>
              </a:r>
              <a:r>
                <a:rPr lang="es-ES" sz="1400" dirty="0">
                  <a:latin typeface="Calibri" panose="020F0502020204030204" pitchFamily="34" charset="0"/>
                </a:rPr>
                <a:t> para los </a:t>
              </a:r>
              <a:r>
                <a:rPr lang="es-ES" sz="1400" b="1" dirty="0">
                  <a:latin typeface="Calibri" panose="020F0502020204030204" pitchFamily="34" charset="0"/>
                </a:rPr>
                <a:t>I</a:t>
              </a:r>
              <a:r>
                <a:rPr lang="es-ES" sz="1400" dirty="0">
                  <a:latin typeface="Calibri" panose="020F0502020204030204" pitchFamily="34" charset="0"/>
                </a:rPr>
                <a:t>nstitutos de </a:t>
              </a:r>
              <a:r>
                <a:rPr lang="es-ES" sz="1400" b="1" dirty="0">
                  <a:latin typeface="Calibri" panose="020F0502020204030204" pitchFamily="34" charset="0"/>
                </a:rPr>
                <a:t>E</a:t>
              </a:r>
              <a:r>
                <a:rPr lang="es-ES" sz="1400" dirty="0">
                  <a:latin typeface="Calibri" panose="020F0502020204030204" pitchFamily="34" charset="0"/>
                </a:rPr>
                <a:t>ducación </a:t>
              </a:r>
              <a:r>
                <a:rPr lang="es-ES" sz="1400" b="1" dirty="0">
                  <a:latin typeface="Calibri" panose="020F0502020204030204" pitchFamily="34" charset="0"/>
                </a:rPr>
                <a:t>S</a:t>
              </a:r>
              <a:r>
                <a:rPr lang="es-ES" sz="1400" dirty="0">
                  <a:latin typeface="Calibri" panose="020F0502020204030204" pitchFamily="34" charset="0"/>
                </a:rPr>
                <a:t>uperior  y </a:t>
              </a:r>
              <a:r>
                <a:rPr lang="es-ES" sz="1400" b="1" dirty="0">
                  <a:latin typeface="Calibri" panose="020F0502020204030204" pitchFamily="34" charset="0"/>
                </a:rPr>
                <a:t>E</a:t>
              </a:r>
              <a:r>
                <a:rPr lang="es-ES" sz="1400" dirty="0">
                  <a:latin typeface="Calibri" panose="020F0502020204030204" pitchFamily="34" charset="0"/>
                </a:rPr>
                <a:t>scuelas de </a:t>
              </a:r>
              <a:r>
                <a:rPr lang="es-ES" sz="1400" b="1" dirty="0">
                  <a:latin typeface="Calibri" panose="020F0502020204030204" pitchFamily="34" charset="0"/>
                </a:rPr>
                <a:t>E</a:t>
              </a:r>
              <a:r>
                <a:rPr lang="es-ES" sz="1400" dirty="0">
                  <a:latin typeface="Calibri" panose="020F0502020204030204" pitchFamily="34" charset="0"/>
                </a:rPr>
                <a:t>ducación </a:t>
              </a:r>
              <a:r>
                <a:rPr lang="es-ES" sz="1400" b="1" dirty="0">
                  <a:latin typeface="Calibri" panose="020F0502020204030204" pitchFamily="34" charset="0"/>
                </a:rPr>
                <a:t>S</a:t>
              </a:r>
              <a:r>
                <a:rPr lang="es-ES" sz="1400" dirty="0">
                  <a:latin typeface="Calibri" panose="020F0502020204030204" pitchFamily="34" charset="0"/>
                </a:rPr>
                <a:t>uperior </a:t>
              </a:r>
              <a:r>
                <a:rPr lang="es-ES" sz="1400" b="1" dirty="0">
                  <a:latin typeface="Calibri" panose="020F0502020204030204" pitchFamily="34" charset="0"/>
                </a:rPr>
                <a:t>T</a:t>
              </a:r>
              <a:r>
                <a:rPr lang="es-ES" sz="1400" dirty="0">
                  <a:latin typeface="Calibri" panose="020F0502020204030204" pitchFamily="34" charset="0"/>
                </a:rPr>
                <a:t>ecnológica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57" name="Conector recto 14">
              <a:extLst>
                <a:ext uri="{FF2B5EF4-FFF2-40B4-BE49-F238E27FC236}">
                  <a16:creationId xmlns="" xmlns:a16="http://schemas.microsoft.com/office/drawing/2014/main" id="{06CD6116-5E64-4554-9974-9CEEA2B29565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V="1">
              <a:off x="9190176" y="2726559"/>
              <a:ext cx="14135" cy="2075238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65 Grupo"/>
          <p:cNvGrpSpPr/>
          <p:nvPr/>
        </p:nvGrpSpPr>
        <p:grpSpPr>
          <a:xfrm>
            <a:off x="6466462" y="2021236"/>
            <a:ext cx="2177332" cy="2248515"/>
            <a:chOff x="6466462" y="2021236"/>
            <a:chExt cx="2177332" cy="2248515"/>
          </a:xfrm>
        </p:grpSpPr>
        <p:sp>
          <p:nvSpPr>
            <p:cNvPr id="37" name="Google Shape;1901;p66">
              <a:extLst>
                <a:ext uri="{FF2B5EF4-FFF2-40B4-BE49-F238E27FC236}">
                  <a16:creationId xmlns="" xmlns:a16="http://schemas.microsoft.com/office/drawing/2014/main" id="{86564ECD-704E-4199-8F26-58C465BEBCB7}"/>
                </a:ext>
              </a:extLst>
            </p:cNvPr>
            <p:cNvSpPr/>
            <p:nvPr/>
          </p:nvSpPr>
          <p:spPr>
            <a:xfrm>
              <a:off x="6812566" y="2296897"/>
              <a:ext cx="1604974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5" y="105"/>
                    <a:pt x="585" y="105"/>
                    <a:pt x="585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FFC62F"/>
            </a:solidFill>
            <a:ln>
              <a:solidFill>
                <a:srgbClr val="FFC62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2019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34;p67">
              <a:extLst>
                <a:ext uri="{FF2B5EF4-FFF2-40B4-BE49-F238E27FC236}">
                  <a16:creationId xmlns="" xmlns:a16="http://schemas.microsoft.com/office/drawing/2014/main" id="{7F1196B1-F3CA-4AC8-A07A-962508152402}"/>
                </a:ext>
              </a:extLst>
            </p:cNvPr>
            <p:cNvSpPr txBox="1"/>
            <p:nvPr/>
          </p:nvSpPr>
          <p:spPr>
            <a:xfrm>
              <a:off x="7151058" y="2021236"/>
              <a:ext cx="1488162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i="0" u="none" dirty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DS Nº </a:t>
              </a:r>
              <a:r>
                <a:rPr lang="en-US" sz="1600" b="1" i="0" u="none" dirty="0" smtClean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004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55" name="Subtítulo 25">
              <a:extLst>
                <a:ext uri="{FF2B5EF4-FFF2-40B4-BE49-F238E27FC236}">
                  <a16:creationId xmlns="" xmlns:a16="http://schemas.microsoft.com/office/drawing/2014/main" id="{C8D9CCD8-713A-415F-B179-AD7CE0B45F0F}"/>
                </a:ext>
              </a:extLst>
            </p:cNvPr>
            <p:cNvSpPr txBox="1">
              <a:spLocks/>
            </p:cNvSpPr>
            <p:nvPr/>
          </p:nvSpPr>
          <p:spPr>
            <a:xfrm>
              <a:off x="6466462" y="3635391"/>
              <a:ext cx="2177332" cy="63436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s-ES" sz="1400" dirty="0" smtClean="0">
                  <a:latin typeface="Calibri" panose="020F0502020204030204" pitchFamily="34" charset="0"/>
                </a:rPr>
                <a:t>Modifica </a:t>
              </a:r>
              <a:r>
                <a:rPr lang="es-ES" sz="1400" dirty="0">
                  <a:latin typeface="Calibri" panose="020F0502020204030204" pitchFamily="34" charset="0"/>
                </a:rPr>
                <a:t>Reglamento de Ley Nº 28044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59" name="Conector recto 14">
              <a:extLst>
                <a:ext uri="{FF2B5EF4-FFF2-40B4-BE49-F238E27FC236}">
                  <a16:creationId xmlns="" xmlns:a16="http://schemas.microsoft.com/office/drawing/2014/main" id="{D862E0F2-A884-4E29-9A1C-CAE30C645A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5108" y="2732570"/>
              <a:ext cx="10135" cy="902821"/>
            </a:xfrm>
            <a:prstGeom prst="line">
              <a:avLst/>
            </a:prstGeom>
            <a:ln w="38100">
              <a:solidFill>
                <a:srgbClr val="FF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67 Grupo"/>
          <p:cNvGrpSpPr/>
          <p:nvPr/>
        </p:nvGrpSpPr>
        <p:grpSpPr>
          <a:xfrm>
            <a:off x="9568793" y="2021236"/>
            <a:ext cx="2514582" cy="2335600"/>
            <a:chOff x="9568793" y="2021236"/>
            <a:chExt cx="2514582" cy="2335600"/>
          </a:xfrm>
        </p:grpSpPr>
        <p:sp>
          <p:nvSpPr>
            <p:cNvPr id="46" name="Google Shape;1934;p67">
              <a:extLst>
                <a:ext uri="{FF2B5EF4-FFF2-40B4-BE49-F238E27FC236}">
                  <a16:creationId xmlns="" xmlns:a16="http://schemas.microsoft.com/office/drawing/2014/main" id="{15411D4C-7702-40A5-BE19-0EDA0BB64FA3}"/>
                </a:ext>
              </a:extLst>
            </p:cNvPr>
            <p:cNvSpPr txBox="1"/>
            <p:nvPr/>
          </p:nvSpPr>
          <p:spPr>
            <a:xfrm>
              <a:off x="9568793" y="2021236"/>
              <a:ext cx="2514582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>
                  <a:latin typeface="Calibri" panose="020F0502020204030204" pitchFamily="34" charset="0"/>
                  <a:cs typeface="Montserrat"/>
                  <a:sym typeface="Montserrat"/>
                </a:rPr>
                <a:t>RVM Nº </a:t>
              </a:r>
              <a:r>
                <a:rPr lang="en-US" sz="1600" b="1" dirty="0" smtClean="0">
                  <a:latin typeface="Calibri" panose="020F0502020204030204" pitchFamily="34" charset="0"/>
                  <a:cs typeface="Montserrat"/>
                  <a:sym typeface="Montserrat"/>
                </a:rPr>
                <a:t>188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48" name="Google Shape;1901;p66">
              <a:extLst>
                <a:ext uri="{FF2B5EF4-FFF2-40B4-BE49-F238E27FC236}">
                  <a16:creationId xmlns="" xmlns:a16="http://schemas.microsoft.com/office/drawing/2014/main" id="{537003B0-D49F-451A-87AD-7DF1B312DB27}"/>
                </a:ext>
              </a:extLst>
            </p:cNvPr>
            <p:cNvSpPr/>
            <p:nvPr/>
          </p:nvSpPr>
          <p:spPr>
            <a:xfrm>
              <a:off x="10016076" y="2299234"/>
              <a:ext cx="1604974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5" y="105"/>
                    <a:pt x="585" y="105"/>
                    <a:pt x="585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C62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2020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ubtítulo 25">
              <a:extLst>
                <a:ext uri="{FF2B5EF4-FFF2-40B4-BE49-F238E27FC236}">
                  <a16:creationId xmlns="" xmlns:a16="http://schemas.microsoft.com/office/drawing/2014/main" id="{DC8BC754-36E3-4202-A572-1FC94B7E8AEE}"/>
                </a:ext>
              </a:extLst>
            </p:cNvPr>
            <p:cNvSpPr txBox="1">
              <a:spLocks/>
            </p:cNvSpPr>
            <p:nvPr/>
          </p:nvSpPr>
          <p:spPr>
            <a:xfrm>
              <a:off x="9718603" y="3610477"/>
              <a:ext cx="2163197" cy="74635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b="1" dirty="0">
                  <a:latin typeface="Calibri" panose="020F0502020204030204" pitchFamily="34" charset="0"/>
                </a:rPr>
                <a:t>LAG</a:t>
              </a:r>
              <a:r>
                <a:rPr lang="es-ES" sz="1400" dirty="0">
                  <a:latin typeface="Calibri" panose="020F0502020204030204" pitchFamily="34" charset="0"/>
                </a:rPr>
                <a:t> para los </a:t>
              </a:r>
              <a:r>
                <a:rPr lang="es-ES" sz="1400" b="1" dirty="0">
                  <a:latin typeface="Calibri" panose="020F0502020204030204" pitchFamily="34" charset="0"/>
                </a:rPr>
                <a:t>C</a:t>
              </a:r>
              <a:r>
                <a:rPr lang="es-ES" sz="1400" dirty="0">
                  <a:latin typeface="Calibri" panose="020F0502020204030204" pitchFamily="34" charset="0"/>
                </a:rPr>
                <a:t>entros  de </a:t>
              </a:r>
              <a:r>
                <a:rPr lang="es-ES" sz="1400" b="1" dirty="0">
                  <a:latin typeface="Calibri" panose="020F0502020204030204" pitchFamily="34" charset="0"/>
                </a:rPr>
                <a:t>E</a:t>
              </a:r>
              <a:r>
                <a:rPr lang="es-ES" sz="1400" dirty="0">
                  <a:latin typeface="Calibri" panose="020F0502020204030204" pitchFamily="34" charset="0"/>
                </a:rPr>
                <a:t>ducación </a:t>
              </a:r>
              <a:r>
                <a:rPr lang="es-ES" sz="1400" b="1" dirty="0">
                  <a:latin typeface="Calibri" panose="020F0502020204030204" pitchFamily="34" charset="0"/>
                </a:rPr>
                <a:t>T</a:t>
              </a:r>
              <a:r>
                <a:rPr lang="es-ES" sz="1400" dirty="0">
                  <a:latin typeface="Calibri" panose="020F0502020204030204" pitchFamily="34" charset="0"/>
                </a:rPr>
                <a:t>écnico-</a:t>
              </a:r>
              <a:r>
                <a:rPr lang="es-ES" sz="1400" b="1" dirty="0">
                  <a:latin typeface="Calibri" panose="020F0502020204030204" pitchFamily="34" charset="0"/>
                </a:rPr>
                <a:t>P</a:t>
              </a:r>
              <a:r>
                <a:rPr lang="es-ES" sz="1400" dirty="0">
                  <a:latin typeface="Calibri" panose="020F0502020204030204" pitchFamily="34" charset="0"/>
                </a:rPr>
                <a:t>roductiva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60" name="Conector recto 14">
              <a:extLst>
                <a:ext uri="{FF2B5EF4-FFF2-40B4-BE49-F238E27FC236}">
                  <a16:creationId xmlns="" xmlns:a16="http://schemas.microsoft.com/office/drawing/2014/main" id="{CA2FC212-42A0-4A92-96AA-95F8F2BE98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00201" y="2735049"/>
              <a:ext cx="1" cy="87542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recto 14">
            <a:extLst>
              <a:ext uri="{FF2B5EF4-FFF2-40B4-BE49-F238E27FC236}">
                <a16:creationId xmlns="" xmlns:a16="http://schemas.microsoft.com/office/drawing/2014/main" id="{67E031B7-7C56-46AD-8DED-6C0C7F2D033A}"/>
              </a:ext>
            </a:extLst>
          </p:cNvPr>
          <p:cNvCxnSpPr>
            <a:cxnSpLocks/>
          </p:cNvCxnSpPr>
          <p:nvPr/>
        </p:nvCxnSpPr>
        <p:spPr>
          <a:xfrm flipV="1">
            <a:off x="5980010" y="2726560"/>
            <a:ext cx="0" cy="682970"/>
          </a:xfrm>
          <a:prstGeom prst="line">
            <a:avLst/>
          </a:prstGeom>
          <a:ln w="38100">
            <a:solidFill>
              <a:srgbClr val="3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64 Grupo"/>
          <p:cNvGrpSpPr/>
          <p:nvPr/>
        </p:nvGrpSpPr>
        <p:grpSpPr>
          <a:xfrm>
            <a:off x="4628073" y="2004831"/>
            <a:ext cx="2703874" cy="3751955"/>
            <a:chOff x="4628073" y="2004831"/>
            <a:chExt cx="2703874" cy="3751955"/>
          </a:xfrm>
        </p:grpSpPr>
        <p:sp>
          <p:nvSpPr>
            <p:cNvPr id="30" name="Google Shape;1902;p66">
              <a:extLst>
                <a:ext uri="{FF2B5EF4-FFF2-40B4-BE49-F238E27FC236}">
                  <a16:creationId xmlns="" xmlns:a16="http://schemas.microsoft.com/office/drawing/2014/main" id="{C31DEF4D-96B1-4A0F-BDCE-F85E689B36FD}"/>
                </a:ext>
              </a:extLst>
            </p:cNvPr>
            <p:cNvSpPr/>
            <p:nvPr/>
          </p:nvSpPr>
          <p:spPr>
            <a:xfrm>
              <a:off x="5183183" y="2296897"/>
              <a:ext cx="1609200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3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0" y="33"/>
                    <a:pt x="20" y="52"/>
                  </a:cubicBezTo>
                  <a:cubicBezTo>
                    <a:pt x="20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3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2018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34;p67">
              <a:extLst>
                <a:ext uri="{FF2B5EF4-FFF2-40B4-BE49-F238E27FC236}">
                  <a16:creationId xmlns="" xmlns:a16="http://schemas.microsoft.com/office/drawing/2014/main" id="{23B7B854-D8E8-4BC1-AA28-945C3D477FF9}"/>
                </a:ext>
              </a:extLst>
            </p:cNvPr>
            <p:cNvSpPr txBox="1"/>
            <p:nvPr/>
          </p:nvSpPr>
          <p:spPr>
            <a:xfrm>
              <a:off x="5287558" y="2004831"/>
              <a:ext cx="1461144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i="0" u="none" dirty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DL Nº 1375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33" name="Subtítulo 25">
              <a:extLst>
                <a:ext uri="{FF2B5EF4-FFF2-40B4-BE49-F238E27FC236}">
                  <a16:creationId xmlns="" xmlns:a16="http://schemas.microsoft.com/office/drawing/2014/main" id="{DE2FA072-2DB2-478C-A93B-85AF406816B7}"/>
                </a:ext>
              </a:extLst>
            </p:cNvPr>
            <p:cNvSpPr txBox="1">
              <a:spLocks/>
            </p:cNvSpPr>
            <p:nvPr/>
          </p:nvSpPr>
          <p:spPr>
            <a:xfrm>
              <a:off x="4628073" y="4870030"/>
              <a:ext cx="2703874" cy="88675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lvl="1" algn="just">
                <a:spcBef>
                  <a:spcPts val="600"/>
                </a:spcBef>
              </a:pPr>
              <a:r>
                <a:rPr lang="es-ES" sz="1400" dirty="0"/>
                <a:t>Modifica diversos artículos de la Ley </a:t>
              </a:r>
              <a:r>
                <a:rPr lang="es-ES" sz="1400" dirty="0" err="1"/>
                <a:t>Nº</a:t>
              </a:r>
              <a:r>
                <a:rPr lang="es-ES" sz="1400" dirty="0"/>
                <a:t> 28044, Ley General de Educación, sobre </a:t>
              </a:r>
              <a:r>
                <a:rPr lang="es-ES" sz="1400" b="1" dirty="0"/>
                <a:t>ETP</a:t>
              </a:r>
              <a:endParaRPr lang="es-PE" sz="1400" b="1" dirty="0">
                <a:latin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62" name="Conector recto 14">
              <a:extLst>
                <a:ext uri="{FF2B5EF4-FFF2-40B4-BE49-F238E27FC236}">
                  <a16:creationId xmlns="" xmlns:a16="http://schemas.microsoft.com/office/drawing/2014/main" id="{E2C5990B-DD59-4317-A13F-FBB295521F31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5980010" y="2735406"/>
              <a:ext cx="2005" cy="213462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966080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5174EB10-55C6-4D62-9D60-A8498356E2D9}"/>
              </a:ext>
            </a:extLst>
          </p:cNvPr>
          <p:cNvGrpSpPr/>
          <p:nvPr/>
        </p:nvGrpSpPr>
        <p:grpSpPr>
          <a:xfrm>
            <a:off x="263504" y="582912"/>
            <a:ext cx="11471564" cy="633206"/>
            <a:chOff x="318680" y="595602"/>
            <a:chExt cx="11471564" cy="633206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18680" y="595602"/>
              <a:ext cx="11471564" cy="6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Marco </a:t>
              </a:r>
              <a:r>
                <a:rPr lang="es-PE" sz="3200" b="1" dirty="0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normativo</a:t>
              </a:r>
              <a:endParaRPr lang="es-PE" sz="3200" b="1" dirty="0">
                <a:solidFill>
                  <a:srgbClr val="C0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>
              <a:cxnSpLocks/>
            </p:cNvCxnSpPr>
            <p:nvPr/>
          </p:nvCxnSpPr>
          <p:spPr>
            <a:xfrm>
              <a:off x="367416" y="1186460"/>
              <a:ext cx="2990968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" name="Google Shape;1934;p67">
            <a:extLst>
              <a:ext uri="{FF2B5EF4-FFF2-40B4-BE49-F238E27FC236}">
                <a16:creationId xmlns="" xmlns:a16="http://schemas.microsoft.com/office/drawing/2014/main" id="{D72824C3-5C2D-496A-BB0F-529E72E05CEB}"/>
              </a:ext>
            </a:extLst>
          </p:cNvPr>
          <p:cNvSpPr txBox="1"/>
          <p:nvPr/>
        </p:nvSpPr>
        <p:spPr>
          <a:xfrm>
            <a:off x="1457083" y="2077998"/>
            <a:ext cx="1709698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endParaRPr sz="1600" dirty="0">
              <a:latin typeface="Calibri" panose="020F0502020204030204" pitchFamily="34" charset="0"/>
            </a:endParaRPr>
          </a:p>
        </p:txBody>
      </p:sp>
      <p:grpSp>
        <p:nvGrpSpPr>
          <p:cNvPr id="73" name="72 Grupo"/>
          <p:cNvGrpSpPr/>
          <p:nvPr/>
        </p:nvGrpSpPr>
        <p:grpSpPr>
          <a:xfrm>
            <a:off x="9213720" y="2077998"/>
            <a:ext cx="2520618" cy="3317410"/>
            <a:chOff x="9213720" y="2077998"/>
            <a:chExt cx="2520618" cy="3317410"/>
          </a:xfrm>
        </p:grpSpPr>
        <p:sp>
          <p:nvSpPr>
            <p:cNvPr id="38" name="Google Shape;1902;p66">
              <a:extLst>
                <a:ext uri="{FF2B5EF4-FFF2-40B4-BE49-F238E27FC236}">
                  <a16:creationId xmlns="" xmlns:a16="http://schemas.microsoft.com/office/drawing/2014/main" id="{A3EFDF7C-CEBF-4E93-AFF6-817C73AEA8A6}"/>
                </a:ext>
              </a:extLst>
            </p:cNvPr>
            <p:cNvSpPr/>
            <p:nvPr/>
          </p:nvSpPr>
          <p:spPr>
            <a:xfrm>
              <a:off x="9647886" y="2355996"/>
              <a:ext cx="1609200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3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0" y="33"/>
                    <a:pt x="20" y="52"/>
                  </a:cubicBezTo>
                  <a:cubicBezTo>
                    <a:pt x="20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3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35B7C2"/>
            </a:solidFill>
            <a:ln>
              <a:solidFill>
                <a:srgbClr val="35B7C2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2021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34;p67">
              <a:extLst>
                <a:ext uri="{FF2B5EF4-FFF2-40B4-BE49-F238E27FC236}">
                  <a16:creationId xmlns="" xmlns:a16="http://schemas.microsoft.com/office/drawing/2014/main" id="{244E4B27-33FC-4A24-B559-7607367956E6}"/>
                </a:ext>
              </a:extLst>
            </p:cNvPr>
            <p:cNvSpPr txBox="1"/>
            <p:nvPr/>
          </p:nvSpPr>
          <p:spPr>
            <a:xfrm>
              <a:off x="9710057" y="2077998"/>
              <a:ext cx="1461144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i="0" u="none" dirty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RM N° </a:t>
              </a:r>
              <a:r>
                <a:rPr lang="en-US" sz="1600" b="1" i="0" u="none" dirty="0" smtClean="0">
                  <a:latin typeface="Calibri" panose="020F0502020204030204" pitchFamily="34" charset="0"/>
                  <a:ea typeface="Montserrat"/>
                  <a:cs typeface="Montserrat"/>
                  <a:sym typeface="Montserrat"/>
                </a:rPr>
                <a:t>2041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52" name="Conector recto 14">
              <a:extLst>
                <a:ext uri="{FF2B5EF4-FFF2-40B4-BE49-F238E27FC236}">
                  <a16:creationId xmlns="" xmlns:a16="http://schemas.microsoft.com/office/drawing/2014/main" id="{8A5AEE94-821F-4641-9AD1-32C55E79DA93}"/>
                </a:ext>
              </a:extLst>
            </p:cNvPr>
            <p:cNvCxnSpPr/>
            <p:nvPr/>
          </p:nvCxnSpPr>
          <p:spPr>
            <a:xfrm flipH="1" flipV="1">
              <a:off x="10436679" y="2778638"/>
              <a:ext cx="17506" cy="1875248"/>
            </a:xfrm>
            <a:prstGeom prst="line">
              <a:avLst/>
            </a:prstGeom>
            <a:ln w="38100">
              <a:solidFill>
                <a:srgbClr val="35B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ubtítulo 25">
              <a:extLst>
                <a:ext uri="{FF2B5EF4-FFF2-40B4-BE49-F238E27FC236}">
                  <a16:creationId xmlns="" xmlns:a16="http://schemas.microsoft.com/office/drawing/2014/main" id="{098142DB-93D5-4F24-A47E-8F7A6A4F08CA}"/>
                </a:ext>
              </a:extLst>
            </p:cNvPr>
            <p:cNvSpPr txBox="1">
              <a:spLocks/>
            </p:cNvSpPr>
            <p:nvPr/>
          </p:nvSpPr>
          <p:spPr>
            <a:xfrm>
              <a:off x="9213720" y="4674971"/>
              <a:ext cx="2520618" cy="720437"/>
            </a:xfrm>
            <a:prstGeom prst="rect">
              <a:avLst/>
            </a:prstGeom>
            <a:noFill/>
            <a:ln>
              <a:solidFill>
                <a:srgbClr val="6A98C4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Crea el nuevo “Modelo de Servicio Educativo 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Secundaria en Alternancia</a:t>
              </a:r>
              <a:r>
                <a:rPr lang="es-E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es-P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5458846" y="2077998"/>
            <a:ext cx="2758695" cy="3699875"/>
            <a:chOff x="5458846" y="2077998"/>
            <a:chExt cx="2758695" cy="3699875"/>
          </a:xfrm>
        </p:grpSpPr>
        <p:sp>
          <p:nvSpPr>
            <p:cNvPr id="39" name="Google Shape;1903;p66">
              <a:extLst>
                <a:ext uri="{FF2B5EF4-FFF2-40B4-BE49-F238E27FC236}">
                  <a16:creationId xmlns="" xmlns:a16="http://schemas.microsoft.com/office/drawing/2014/main" id="{EAC92648-EFD0-4AAF-A473-03C2BA8CD9AF}"/>
                </a:ext>
              </a:extLst>
            </p:cNvPr>
            <p:cNvSpPr/>
            <p:nvPr/>
          </p:nvSpPr>
          <p:spPr>
            <a:xfrm>
              <a:off x="6097084" y="2355996"/>
              <a:ext cx="1609200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99767E"/>
            </a:solidFill>
            <a:ln>
              <a:solidFill>
                <a:srgbClr val="99767E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2018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34;p67">
              <a:extLst>
                <a:ext uri="{FF2B5EF4-FFF2-40B4-BE49-F238E27FC236}">
                  <a16:creationId xmlns="" xmlns:a16="http://schemas.microsoft.com/office/drawing/2014/main" id="{C1B05C2B-20DC-4586-AAE5-691451234445}"/>
                </a:ext>
              </a:extLst>
            </p:cNvPr>
            <p:cNvSpPr txBox="1"/>
            <p:nvPr/>
          </p:nvSpPr>
          <p:spPr>
            <a:xfrm>
              <a:off x="5610425" y="2077998"/>
              <a:ext cx="2521203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>
                  <a:latin typeface="Calibri" panose="020F0502020204030204" pitchFamily="34" charset="0"/>
                  <a:sym typeface="Montserrat"/>
                </a:rPr>
                <a:t>RM N° </a:t>
              </a:r>
              <a:r>
                <a:rPr lang="en-US" sz="1600" b="1" dirty="0" smtClean="0">
                  <a:latin typeface="Calibri" panose="020F0502020204030204" pitchFamily="34" charset="0"/>
                  <a:sym typeface="Montserrat"/>
                </a:rPr>
                <a:t>667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51" name="Subtítulo 25">
              <a:extLst>
                <a:ext uri="{FF2B5EF4-FFF2-40B4-BE49-F238E27FC236}">
                  <a16:creationId xmlns="" xmlns:a16="http://schemas.microsoft.com/office/drawing/2014/main" id="{DEF2DC01-65B8-4AAF-BD3B-41FB86949517}"/>
                </a:ext>
              </a:extLst>
            </p:cNvPr>
            <p:cNvSpPr txBox="1">
              <a:spLocks/>
            </p:cNvSpPr>
            <p:nvPr/>
          </p:nvSpPr>
          <p:spPr>
            <a:xfrm>
              <a:off x="5458846" y="4751874"/>
              <a:ext cx="2758695" cy="1025999"/>
            </a:xfrm>
            <a:prstGeom prst="rect">
              <a:avLst/>
            </a:prstGeom>
            <a:noFill/>
            <a:ln>
              <a:solidFill>
                <a:srgbClr val="99767E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Aprueba la NT “Disposiciones para las instituciones educativas públicas del nivel secundario de la </a:t>
              </a:r>
              <a:r>
                <a:rPr lang="es-E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Educación Básica Regular </a:t>
              </a:r>
              <a:r>
                <a: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 brindan </a:t>
              </a:r>
              <a:r>
                <a:rPr lang="es-E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formación técnica</a:t>
              </a:r>
              <a:r>
                <a: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54" name="Conector recto 14">
              <a:extLst>
                <a:ext uri="{FF2B5EF4-FFF2-40B4-BE49-F238E27FC236}">
                  <a16:creationId xmlns="" xmlns:a16="http://schemas.microsoft.com/office/drawing/2014/main" id="{E27C6C25-525C-49A2-B694-CC9F694B3E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3881" y="2778639"/>
              <a:ext cx="14314" cy="1943486"/>
            </a:xfrm>
            <a:prstGeom prst="line">
              <a:avLst/>
            </a:prstGeom>
            <a:ln w="38100">
              <a:solidFill>
                <a:srgbClr val="9976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71 Grupo"/>
          <p:cNvGrpSpPr/>
          <p:nvPr/>
        </p:nvGrpSpPr>
        <p:grpSpPr>
          <a:xfrm>
            <a:off x="7575555" y="2070100"/>
            <a:ext cx="2183065" cy="2119887"/>
            <a:chOff x="7575555" y="2070100"/>
            <a:chExt cx="2183065" cy="2119887"/>
          </a:xfrm>
        </p:grpSpPr>
        <p:sp>
          <p:nvSpPr>
            <p:cNvPr id="45" name="Google Shape;1934;p67">
              <a:extLst>
                <a:ext uri="{FF2B5EF4-FFF2-40B4-BE49-F238E27FC236}">
                  <a16:creationId xmlns="" xmlns:a16="http://schemas.microsoft.com/office/drawing/2014/main" id="{B52FF619-08FA-489E-90A0-A57A3089E59A}"/>
                </a:ext>
              </a:extLst>
            </p:cNvPr>
            <p:cNvSpPr txBox="1"/>
            <p:nvPr/>
          </p:nvSpPr>
          <p:spPr>
            <a:xfrm>
              <a:off x="7644670" y="2070100"/>
              <a:ext cx="2102218" cy="393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>
                  <a:latin typeface="Calibri" panose="020F0502020204030204" pitchFamily="34" charset="0"/>
                  <a:cs typeface="Montserrat"/>
                  <a:sym typeface="Montserrat"/>
                </a:rPr>
                <a:t>RM Nº </a:t>
              </a:r>
              <a:r>
                <a:rPr lang="en-US" sz="1600" b="1" dirty="0" smtClean="0">
                  <a:latin typeface="Calibri" panose="020F0502020204030204" pitchFamily="34" charset="0"/>
                  <a:cs typeface="Montserrat"/>
                  <a:sym typeface="Montserrat"/>
                </a:rPr>
                <a:t>072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47" name="Google Shape;1901;p66">
              <a:extLst>
                <a:ext uri="{FF2B5EF4-FFF2-40B4-BE49-F238E27FC236}">
                  <a16:creationId xmlns="" xmlns:a16="http://schemas.microsoft.com/office/drawing/2014/main" id="{64B4B518-C367-43BC-A587-D15FDE75C95E}"/>
                </a:ext>
              </a:extLst>
            </p:cNvPr>
            <p:cNvSpPr/>
            <p:nvPr/>
          </p:nvSpPr>
          <p:spPr>
            <a:xfrm>
              <a:off x="7883620" y="2355996"/>
              <a:ext cx="1609200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5" y="105"/>
                    <a:pt x="585" y="105"/>
                    <a:pt x="585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2019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ubtítulo 25">
              <a:extLst>
                <a:ext uri="{FF2B5EF4-FFF2-40B4-BE49-F238E27FC236}">
                  <a16:creationId xmlns="" xmlns:a16="http://schemas.microsoft.com/office/drawing/2014/main" id="{C19EC910-EB4A-420C-B800-B516B8BC5795}"/>
                </a:ext>
              </a:extLst>
            </p:cNvPr>
            <p:cNvSpPr txBox="1">
              <a:spLocks/>
            </p:cNvSpPr>
            <p:nvPr/>
          </p:nvSpPr>
          <p:spPr>
            <a:xfrm>
              <a:off x="7575555" y="3461984"/>
              <a:ext cx="2183065" cy="728003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Crea el Modelo de Servicio Educativo Secundaria 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Tutorial en el ámbito rural</a:t>
              </a:r>
              <a:endParaRPr lang="es-PE" sz="16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57" name="Conector recto 14">
              <a:extLst>
                <a:ext uri="{FF2B5EF4-FFF2-40B4-BE49-F238E27FC236}">
                  <a16:creationId xmlns="" xmlns:a16="http://schemas.microsoft.com/office/drawing/2014/main" id="{06CD6116-5E64-4554-9974-9CEEA2B295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9976" y="2770496"/>
              <a:ext cx="0" cy="682388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>
            <a:off x="2173992" y="2077998"/>
            <a:ext cx="2237382" cy="3558622"/>
            <a:chOff x="2173992" y="2077998"/>
            <a:chExt cx="2237382" cy="3558622"/>
          </a:xfrm>
        </p:grpSpPr>
        <p:sp>
          <p:nvSpPr>
            <p:cNvPr id="37" name="Google Shape;1901;p66">
              <a:extLst>
                <a:ext uri="{FF2B5EF4-FFF2-40B4-BE49-F238E27FC236}">
                  <a16:creationId xmlns="" xmlns:a16="http://schemas.microsoft.com/office/drawing/2014/main" id="{86564ECD-704E-4199-8F26-58C465BEBCB7}"/>
                </a:ext>
              </a:extLst>
            </p:cNvPr>
            <p:cNvSpPr/>
            <p:nvPr/>
          </p:nvSpPr>
          <p:spPr>
            <a:xfrm>
              <a:off x="2472779" y="2355996"/>
              <a:ext cx="1609200" cy="421200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5" y="105"/>
                    <a:pt x="585" y="105"/>
                    <a:pt x="585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FFC62F"/>
            </a:solidFill>
            <a:ln>
              <a:solidFill>
                <a:srgbClr val="FFC62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2017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34;p67">
              <a:extLst>
                <a:ext uri="{FF2B5EF4-FFF2-40B4-BE49-F238E27FC236}">
                  <a16:creationId xmlns="" xmlns:a16="http://schemas.microsoft.com/office/drawing/2014/main" id="{7F1196B1-F3CA-4AC8-A07A-962508152402}"/>
                </a:ext>
              </a:extLst>
            </p:cNvPr>
            <p:cNvSpPr txBox="1"/>
            <p:nvPr/>
          </p:nvSpPr>
          <p:spPr>
            <a:xfrm>
              <a:off x="2553195" y="2077998"/>
              <a:ext cx="1492081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>
                  <a:latin typeface="Calibri" panose="020F0502020204030204" pitchFamily="34" charset="0"/>
                  <a:sym typeface="Montserrat"/>
                </a:rPr>
                <a:t>RM N° </a:t>
              </a:r>
              <a:r>
                <a:rPr lang="en-US" sz="1600" b="1" dirty="0" smtClean="0">
                  <a:latin typeface="Calibri" panose="020F0502020204030204" pitchFamily="34" charset="0"/>
                  <a:sym typeface="Montserrat"/>
                </a:rPr>
                <a:t>732</a:t>
              </a:r>
              <a:endParaRPr sz="1600" dirty="0">
                <a:latin typeface="Calibri" panose="020F0502020204030204" pitchFamily="34" charset="0"/>
              </a:endParaRPr>
            </a:p>
          </p:txBody>
        </p:sp>
        <p:sp>
          <p:nvSpPr>
            <p:cNvPr id="55" name="Subtítulo 25">
              <a:extLst>
                <a:ext uri="{FF2B5EF4-FFF2-40B4-BE49-F238E27FC236}">
                  <a16:creationId xmlns="" xmlns:a16="http://schemas.microsoft.com/office/drawing/2014/main" id="{C8D9CCD8-713A-415F-B179-AD7CE0B45F0F}"/>
                </a:ext>
              </a:extLst>
            </p:cNvPr>
            <p:cNvSpPr txBox="1">
              <a:spLocks/>
            </p:cNvSpPr>
            <p:nvPr/>
          </p:nvSpPr>
          <p:spPr>
            <a:xfrm>
              <a:off x="2173992" y="4724355"/>
              <a:ext cx="2237382" cy="9122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Crea el Modelo de Servicio Educativo Secundaria con 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Residencia Estudiantil </a:t>
              </a:r>
              <a:r>
                <a:rPr lang="es-E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en el ámbito rural.</a:t>
              </a:r>
              <a:endParaRPr lang="es-P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59" name="Conector recto 14">
              <a:extLst>
                <a:ext uri="{FF2B5EF4-FFF2-40B4-BE49-F238E27FC236}">
                  <a16:creationId xmlns="" xmlns:a16="http://schemas.microsoft.com/office/drawing/2014/main" id="{D862E0F2-A884-4E29-9A1C-CAE30C645A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5607" y="2758996"/>
              <a:ext cx="24376" cy="1965359"/>
            </a:xfrm>
            <a:prstGeom prst="line">
              <a:avLst/>
            </a:prstGeom>
            <a:ln w="38100">
              <a:solidFill>
                <a:srgbClr val="FFC6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3985544" y="2077998"/>
            <a:ext cx="2237382" cy="2014099"/>
            <a:chOff x="3985544" y="2077998"/>
            <a:chExt cx="2237382" cy="2014099"/>
          </a:xfrm>
        </p:grpSpPr>
        <p:sp>
          <p:nvSpPr>
            <p:cNvPr id="46" name="Google Shape;1934;p67">
              <a:extLst>
                <a:ext uri="{FF2B5EF4-FFF2-40B4-BE49-F238E27FC236}">
                  <a16:creationId xmlns="" xmlns:a16="http://schemas.microsoft.com/office/drawing/2014/main" id="{15411D4C-7702-40A5-BE19-0EDA0BB64FA3}"/>
                </a:ext>
              </a:extLst>
            </p:cNvPr>
            <p:cNvSpPr txBox="1"/>
            <p:nvPr/>
          </p:nvSpPr>
          <p:spPr>
            <a:xfrm>
              <a:off x="4297050" y="2077998"/>
              <a:ext cx="16092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s-E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RM Nº </a:t>
              </a:r>
              <a:r>
                <a:rPr lang="es-E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519</a:t>
              </a:r>
              <a:endParaRPr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48" name="Google Shape;1901;p66">
              <a:extLst>
                <a:ext uri="{FF2B5EF4-FFF2-40B4-BE49-F238E27FC236}">
                  <a16:creationId xmlns="" xmlns:a16="http://schemas.microsoft.com/office/drawing/2014/main" id="{537003B0-D49F-451A-87AD-7DF1B312DB27}"/>
                </a:ext>
              </a:extLst>
            </p:cNvPr>
            <p:cNvSpPr/>
            <p:nvPr/>
          </p:nvSpPr>
          <p:spPr>
            <a:xfrm>
              <a:off x="4278395" y="2362200"/>
              <a:ext cx="1609200" cy="391986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5" y="105"/>
                    <a:pt x="585" y="105"/>
                    <a:pt x="585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C62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2018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ubtítulo 25">
              <a:extLst>
                <a:ext uri="{FF2B5EF4-FFF2-40B4-BE49-F238E27FC236}">
                  <a16:creationId xmlns="" xmlns:a16="http://schemas.microsoft.com/office/drawing/2014/main" id="{DC8BC754-36E3-4202-A572-1FC94B7E8AEE}"/>
                </a:ext>
              </a:extLst>
            </p:cNvPr>
            <p:cNvSpPr txBox="1">
              <a:spLocks/>
            </p:cNvSpPr>
            <p:nvPr/>
          </p:nvSpPr>
          <p:spPr>
            <a:xfrm>
              <a:off x="3985544" y="3412915"/>
              <a:ext cx="2237382" cy="6791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Crea el Modelo de Servicio Educativo Educación 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Intercultural Bilingüe.</a:t>
              </a:r>
              <a:endParaRPr lang="es-P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endParaRPr lang="es-PE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60" name="Conector recto 14">
              <a:extLst>
                <a:ext uri="{FF2B5EF4-FFF2-40B4-BE49-F238E27FC236}">
                  <a16:creationId xmlns="" xmlns:a16="http://schemas.microsoft.com/office/drawing/2014/main" id="{CA2FC212-42A0-4A92-96AA-95F8F2BE98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4885" y="2754187"/>
              <a:ext cx="5730" cy="67140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67 Grupo"/>
          <p:cNvGrpSpPr/>
          <p:nvPr/>
        </p:nvGrpSpPr>
        <p:grpSpPr>
          <a:xfrm>
            <a:off x="364308" y="2091266"/>
            <a:ext cx="2104832" cy="1962119"/>
            <a:chOff x="364308" y="2091266"/>
            <a:chExt cx="2104832" cy="1962119"/>
          </a:xfrm>
        </p:grpSpPr>
        <p:sp>
          <p:nvSpPr>
            <p:cNvPr id="41" name="Google Shape;1903;p66">
              <a:extLst>
                <a:ext uri="{FF2B5EF4-FFF2-40B4-BE49-F238E27FC236}">
                  <a16:creationId xmlns="" xmlns:a16="http://schemas.microsoft.com/office/drawing/2014/main" id="{18439A75-F0C2-4A9A-8034-583BC6970AA9}"/>
                </a:ext>
              </a:extLst>
            </p:cNvPr>
            <p:cNvSpPr/>
            <p:nvPr/>
          </p:nvSpPr>
          <p:spPr>
            <a:xfrm>
              <a:off x="699264" y="2356962"/>
              <a:ext cx="1609162" cy="419268"/>
            </a:xfrm>
            <a:custGeom>
              <a:avLst/>
              <a:gdLst/>
              <a:ahLst/>
              <a:cxnLst/>
              <a:rect l="l" t="t" r="r" b="b"/>
              <a:pathLst>
                <a:path w="616" h="105" extrusionOk="0">
                  <a:moveTo>
                    <a:pt x="616" y="52"/>
                  </a:moveTo>
                  <a:cubicBezTo>
                    <a:pt x="616" y="31"/>
                    <a:pt x="604" y="12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5"/>
                    <a:pt x="21" y="33"/>
                    <a:pt x="21" y="52"/>
                  </a:cubicBezTo>
                  <a:cubicBezTo>
                    <a:pt x="21" y="72"/>
                    <a:pt x="13" y="90"/>
                    <a:pt x="0" y="105"/>
                  </a:cubicBezTo>
                  <a:cubicBezTo>
                    <a:pt x="584" y="105"/>
                    <a:pt x="584" y="105"/>
                    <a:pt x="584" y="105"/>
                  </a:cubicBezTo>
                  <a:cubicBezTo>
                    <a:pt x="604" y="92"/>
                    <a:pt x="616" y="73"/>
                    <a:pt x="616" y="52"/>
                  </a:cubicBezTo>
                  <a:close/>
                </a:path>
              </a:pathLst>
            </a:custGeom>
            <a:solidFill>
              <a:srgbClr val="FF8220"/>
            </a:solidFill>
            <a:ln>
              <a:solidFill>
                <a:srgbClr val="FF822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2016</a:t>
              </a:r>
              <a:endParaRPr sz="1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ubtítulo 25">
              <a:extLst>
                <a:ext uri="{FF2B5EF4-FFF2-40B4-BE49-F238E27FC236}">
                  <a16:creationId xmlns="" xmlns:a16="http://schemas.microsoft.com/office/drawing/2014/main" id="{5414F7D9-C336-4417-92A2-4EDC33DA9AB8}"/>
                </a:ext>
              </a:extLst>
            </p:cNvPr>
            <p:cNvSpPr txBox="1">
              <a:spLocks/>
            </p:cNvSpPr>
            <p:nvPr/>
          </p:nvSpPr>
          <p:spPr>
            <a:xfrm>
              <a:off x="364308" y="3403346"/>
              <a:ext cx="2104832" cy="650039"/>
            </a:xfrm>
            <a:prstGeom prst="rect">
              <a:avLst/>
            </a:prstGeom>
            <a:noFill/>
            <a:ln>
              <a:solidFill>
                <a:srgbClr val="FF822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 eaLnBrk="1" hangingPunct="1">
                <a:lnSpc>
                  <a:spcPct val="100000"/>
                </a:lnSpc>
                <a:spcBef>
                  <a:spcPts val="768"/>
                </a:spcBef>
                <a:spcAft>
                  <a:spcPts val="0"/>
                </a:spcAft>
                <a:buClr>
                  <a:schemeClr val="dk1"/>
                </a:buClr>
                <a:buSzPts val="3840"/>
                <a:buFont typeface="Arial"/>
                <a:buNone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457200" marR="0" lvl="1" indent="0" algn="ctr" rtl="0" eaLnBrk="1" hangingPunct="1">
                <a:lnSpc>
                  <a:spcPct val="100000"/>
                </a:lnSpc>
                <a:spcBef>
                  <a:spcPts val="672"/>
                </a:spcBef>
                <a:spcAft>
                  <a:spcPts val="0"/>
                </a:spcAft>
                <a:buClr>
                  <a:schemeClr val="dk1"/>
                </a:buClr>
                <a:buSzPts val="3360"/>
                <a:buFont typeface="Arial"/>
                <a:buNone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ctr" rtl="0" eaLnBrk="1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chemeClr val="dk1"/>
                </a:buClr>
                <a:buSzPts val="288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ctr" rtl="0" eaLnBrk="1" hangingPunct="1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s-ES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Aprueba el Currículo Nacional de la Educación Básica</a:t>
              </a:r>
              <a:r>
                <a:rPr lang="es-ES" sz="14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– </a:t>
              </a:r>
              <a:r>
                <a:rPr lang="es-ES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CNEB.</a:t>
              </a:r>
              <a:endParaRPr lang="es-P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Conector recto 14">
              <a:extLst>
                <a:ext uri="{FF2B5EF4-FFF2-40B4-BE49-F238E27FC236}">
                  <a16:creationId xmlns="" xmlns:a16="http://schemas.microsoft.com/office/drawing/2014/main" id="{64494D81-62DA-487D-80AF-0EB14FE59EBC}"/>
                </a:ext>
              </a:extLst>
            </p:cNvPr>
            <p:cNvCxnSpPr>
              <a:stCxn id="49" idx="0"/>
            </p:cNvCxnSpPr>
            <p:nvPr/>
          </p:nvCxnSpPr>
          <p:spPr>
            <a:xfrm flipV="1">
              <a:off x="1416724" y="2774356"/>
              <a:ext cx="4772" cy="628990"/>
            </a:xfrm>
            <a:prstGeom prst="line">
              <a:avLst/>
            </a:prstGeom>
            <a:ln w="38100">
              <a:solidFill>
                <a:srgbClr val="FF82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Google Shape;1934;p67">
              <a:extLst>
                <a:ext uri="{FF2B5EF4-FFF2-40B4-BE49-F238E27FC236}">
                  <a16:creationId xmlns="" xmlns:a16="http://schemas.microsoft.com/office/drawing/2014/main" id="{CE93CB96-0C32-4891-AA73-51874FA154B5}"/>
                </a:ext>
              </a:extLst>
            </p:cNvPr>
            <p:cNvSpPr txBox="1"/>
            <p:nvPr/>
          </p:nvSpPr>
          <p:spPr>
            <a:xfrm>
              <a:off x="652955" y="2091266"/>
              <a:ext cx="1608256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Montserrat"/>
                <a:buNone/>
              </a:pPr>
              <a:r>
                <a:rPr lang="en-US" sz="1600" b="1" dirty="0">
                  <a:latin typeface="Calibri" panose="020F0502020204030204" pitchFamily="34" charset="0"/>
                  <a:cs typeface="Montserrat"/>
                  <a:sym typeface="Montserrat"/>
                </a:rPr>
                <a:t>RM N° </a:t>
              </a:r>
              <a:r>
                <a:rPr lang="en-US" sz="1600" b="1" dirty="0" smtClean="0">
                  <a:latin typeface="Calibri" panose="020F0502020204030204" pitchFamily="34" charset="0"/>
                  <a:cs typeface="Montserrat"/>
                  <a:sym typeface="Montserrat"/>
                </a:rPr>
                <a:t>281</a:t>
              </a:r>
              <a:endParaRPr sz="16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985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616890"/>
            <a:ext cx="11471564" cy="720437"/>
            <a:chOff x="360218" y="761269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Objetivos </a:t>
              </a:r>
              <a:r>
                <a:rPr lang="es-PE" sz="3200" b="1" dirty="0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del documento normativo para </a:t>
              </a: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la transitabilidad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0" name="1 Título">
            <a:extLst>
              <a:ext uri="{FF2B5EF4-FFF2-40B4-BE49-F238E27FC236}">
                <a16:creationId xmlns="" xmlns:a16="http://schemas.microsoft.com/office/drawing/2014/main" id="{83728D38-B473-4E16-8EDB-917F00CD1CCA}"/>
              </a:ext>
            </a:extLst>
          </p:cNvPr>
          <p:cNvSpPr txBox="1">
            <a:spLocks/>
          </p:cNvSpPr>
          <p:nvPr/>
        </p:nvSpPr>
        <p:spPr>
          <a:xfrm>
            <a:off x="557849" y="1589402"/>
            <a:ext cx="3850377" cy="3132724"/>
          </a:xfrm>
          <a:prstGeom prst="rect">
            <a:avLst/>
          </a:prstGeom>
          <a:solidFill>
            <a:schemeClr val="bg1"/>
          </a:solidFill>
          <a:ln w="19050">
            <a:solidFill>
              <a:srgbClr val="00D0D6"/>
            </a:solidFill>
            <a:prstDash val="dash"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rgbClr val="C0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Objetivo 1</a:t>
            </a:r>
            <a:r>
              <a:rPr lang="es-ES" sz="2000" b="1" dirty="0" smtClean="0">
                <a:solidFill>
                  <a:srgbClr val="C0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Desarrollar la transitabilidad de los estudiantes y egresados de la Educación Básica hacia la Educación Técnico-Productiva y la Educación Superior Tecnológica, a través de procesos que favorezcan la articulación entre instituciones de formación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contribuyendo a su formación integral y a su inserción en el mundo laboral. </a:t>
            </a:r>
            <a:endParaRPr lang="es-PE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177800" lvl="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PE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1" name="1 Título">
            <a:extLst>
              <a:ext uri="{FF2B5EF4-FFF2-40B4-BE49-F238E27FC236}">
                <a16:creationId xmlns="" xmlns:a16="http://schemas.microsoft.com/office/drawing/2014/main" id="{42ABA546-9EBB-40FD-832F-9A558E46649A}"/>
              </a:ext>
            </a:extLst>
          </p:cNvPr>
          <p:cNvSpPr txBox="1">
            <a:spLocks/>
          </p:cNvSpPr>
          <p:nvPr/>
        </p:nvSpPr>
        <p:spPr>
          <a:xfrm>
            <a:off x="7876749" y="3633868"/>
            <a:ext cx="3960000" cy="2766932"/>
          </a:xfrm>
          <a:prstGeom prst="rect">
            <a:avLst/>
          </a:prstGeom>
          <a:solidFill>
            <a:schemeClr val="bg1"/>
          </a:solidFill>
          <a:ln w="19050">
            <a:solidFill>
              <a:srgbClr val="EE2F02"/>
            </a:solidFill>
            <a:prstDash val="dash"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rgbClr val="C0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Objetivo 2</a:t>
            </a:r>
            <a:r>
              <a:rPr lang="es-ES" sz="2000" b="1" dirty="0" smtClean="0">
                <a:solidFill>
                  <a:srgbClr val="C0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Establecer los procesos que regulen y orienten la transitabilidad de los estudiantes y egresados de las Instituciones Educativas de la Educación Básica hacia los centros de Educación Técnico-Productiva, Institutos y Escuelas de Educación Superior Tecnológica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PE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177800" lvl="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PE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D9A8C2-83BF-4F9B-8375-855ACEE9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4FB"/>
              </a:clrFrom>
              <a:clrTo>
                <a:srgbClr val="F1F4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2507" y="1389145"/>
            <a:ext cx="3559113" cy="2541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6853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4772" y="568866"/>
            <a:ext cx="5049615" cy="720437"/>
            <a:chOff x="360214" y="829509"/>
            <a:chExt cx="19072558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4" y="829509"/>
              <a:ext cx="19072558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Definición de </a:t>
              </a:r>
              <a:r>
                <a:rPr lang="es-PE" sz="3200" b="1" dirty="0" err="1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Transitabilidad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>
              <a:cxnSpLocks/>
            </p:cNvCxnSpPr>
            <p:nvPr/>
          </p:nvCxnSpPr>
          <p:spPr>
            <a:xfrm>
              <a:off x="432711" y="1455239"/>
              <a:ext cx="5224243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5" name="44 Grupo"/>
          <p:cNvGrpSpPr/>
          <p:nvPr/>
        </p:nvGrpSpPr>
        <p:grpSpPr>
          <a:xfrm>
            <a:off x="5145206" y="1633295"/>
            <a:ext cx="6623710" cy="3714257"/>
            <a:chOff x="5145206" y="1633295"/>
            <a:chExt cx="6623710" cy="3714257"/>
          </a:xfrm>
        </p:grpSpPr>
        <p:sp>
          <p:nvSpPr>
            <p:cNvPr id="68" name="Rectangle 36">
              <a:extLst>
                <a:ext uri="{FF2B5EF4-FFF2-40B4-BE49-F238E27FC236}">
                  <a16:creationId xmlns="" xmlns:a16="http://schemas.microsoft.com/office/drawing/2014/main" id="{5C13DF9B-1956-4B04-8AF3-6B4E23224F58}"/>
                </a:ext>
              </a:extLst>
            </p:cNvPr>
            <p:cNvSpPr/>
            <p:nvPr/>
          </p:nvSpPr>
          <p:spPr bwMode="auto">
            <a:xfrm>
              <a:off x="7120776" y="4258586"/>
              <a:ext cx="853229" cy="1023097"/>
            </a:xfrm>
            <a:prstGeom prst="rect">
              <a:avLst/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scene3d>
              <a:camera prst="isometricTopUp">
                <a:rot lat="19334319" lon="18553889" rev="3806096"/>
              </a:camera>
              <a:lightRig rig="threePt" dir="t"/>
            </a:scene3d>
            <a:sp3d prstMaterial="matte">
              <a:bevelT w="0" h="355600"/>
              <a:bevelB w="0" h="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39">
              <a:extLst>
                <a:ext uri="{FF2B5EF4-FFF2-40B4-BE49-F238E27FC236}">
                  <a16:creationId xmlns="" xmlns:a16="http://schemas.microsoft.com/office/drawing/2014/main" id="{C6AB3F43-EF17-425C-87A9-F4763CFDC29C}"/>
                </a:ext>
              </a:extLst>
            </p:cNvPr>
            <p:cNvSpPr/>
            <p:nvPr/>
          </p:nvSpPr>
          <p:spPr bwMode="auto">
            <a:xfrm>
              <a:off x="7724864" y="3650041"/>
              <a:ext cx="853229" cy="10230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scene3d>
              <a:camera prst="isometricTopUp">
                <a:rot lat="19334319" lon="18553889" rev="3806096"/>
              </a:camera>
              <a:lightRig rig="threePt" dir="t"/>
            </a:scene3d>
            <a:sp3d prstMaterial="matte">
              <a:bevelT w="0" h="355600"/>
              <a:bevelB w="0" h="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40">
              <a:extLst>
                <a:ext uri="{FF2B5EF4-FFF2-40B4-BE49-F238E27FC236}">
                  <a16:creationId xmlns="" xmlns:a16="http://schemas.microsoft.com/office/drawing/2014/main" id="{603062F4-BA26-43B7-BD54-5E76C494EDFB}"/>
                </a:ext>
              </a:extLst>
            </p:cNvPr>
            <p:cNvSpPr/>
            <p:nvPr/>
          </p:nvSpPr>
          <p:spPr bwMode="auto">
            <a:xfrm>
              <a:off x="8328952" y="3041496"/>
              <a:ext cx="853229" cy="1023097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scene3d>
              <a:camera prst="isometricTopUp">
                <a:rot lat="19334319" lon="18553889" rev="3806096"/>
              </a:camera>
              <a:lightRig rig="threePt" dir="t"/>
            </a:scene3d>
            <a:sp3d prstMaterial="matte">
              <a:bevelT w="0" h="355600"/>
              <a:bevelB w="0" h="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41">
              <a:extLst>
                <a:ext uri="{FF2B5EF4-FFF2-40B4-BE49-F238E27FC236}">
                  <a16:creationId xmlns="" xmlns:a16="http://schemas.microsoft.com/office/drawing/2014/main" id="{16BAB190-A6C9-44DF-9F32-29429E6C1510}"/>
                </a:ext>
              </a:extLst>
            </p:cNvPr>
            <p:cNvSpPr/>
            <p:nvPr/>
          </p:nvSpPr>
          <p:spPr bwMode="auto">
            <a:xfrm>
              <a:off x="8933040" y="2430849"/>
              <a:ext cx="853229" cy="1023097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round/>
              <a:headEnd/>
              <a:tailEnd/>
            </a:ln>
            <a:scene3d>
              <a:camera prst="isometricTopUp">
                <a:rot lat="19334319" lon="18553889" rev="3806096"/>
              </a:camera>
              <a:lightRig rig="threePt" dir="t"/>
            </a:scene3d>
            <a:sp3d prstMaterial="matte">
              <a:bevelT w="0" h="355600"/>
              <a:bevelB w="0" h="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23">
              <a:extLst>
                <a:ext uri="{FF2B5EF4-FFF2-40B4-BE49-F238E27FC236}">
                  <a16:creationId xmlns="" xmlns:a16="http://schemas.microsoft.com/office/drawing/2014/main" id="{4BB29A74-D0A1-4A4F-801E-DD7D3074F53A}"/>
                </a:ext>
              </a:extLst>
            </p:cNvPr>
            <p:cNvSpPr/>
            <p:nvPr/>
          </p:nvSpPr>
          <p:spPr>
            <a:xfrm>
              <a:off x="8017458" y="3877287"/>
              <a:ext cx="247369" cy="476422"/>
            </a:xfrm>
            <a:custGeom>
              <a:avLst/>
              <a:gdLst>
                <a:gd name="connsiteX0" fmla="*/ 385108 w 716312"/>
                <a:gd name="connsiteY0" fmla="*/ 230088 h 1099310"/>
                <a:gd name="connsiteX1" fmla="*/ 474587 w 716312"/>
                <a:gd name="connsiteY1" fmla="*/ 283775 h 1099310"/>
                <a:gd name="connsiteX2" fmla="*/ 550004 w 716312"/>
                <a:gd name="connsiteY2" fmla="*/ 457619 h 1099310"/>
                <a:gd name="connsiteX3" fmla="*/ 681666 w 716312"/>
                <a:gd name="connsiteY3" fmla="*/ 501081 h 1099310"/>
                <a:gd name="connsiteX4" fmla="*/ 713622 w 716312"/>
                <a:gd name="connsiteY4" fmla="*/ 566273 h 1099310"/>
                <a:gd name="connsiteX5" fmla="*/ 665048 w 716312"/>
                <a:gd name="connsiteY5" fmla="*/ 600786 h 1099310"/>
                <a:gd name="connsiteX6" fmla="*/ 648431 w 716312"/>
                <a:gd name="connsiteY6" fmla="*/ 598230 h 1099310"/>
                <a:gd name="connsiteX7" fmla="*/ 495039 w 716312"/>
                <a:gd name="connsiteY7" fmla="*/ 547099 h 1099310"/>
                <a:gd name="connsiteX8" fmla="*/ 464360 w 716312"/>
                <a:gd name="connsiteY8" fmla="*/ 518977 h 1099310"/>
                <a:gd name="connsiteX9" fmla="*/ 440073 w 716312"/>
                <a:gd name="connsiteY9" fmla="*/ 462732 h 1099310"/>
                <a:gd name="connsiteX10" fmla="*/ 405560 w 716312"/>
                <a:gd name="connsiteY10" fmla="*/ 635299 h 1099310"/>
                <a:gd name="connsiteX11" fmla="*/ 529552 w 716312"/>
                <a:gd name="connsiteY11" fmla="*/ 726056 h 1099310"/>
                <a:gd name="connsiteX12" fmla="*/ 550004 w 716312"/>
                <a:gd name="connsiteY12" fmla="*/ 766961 h 1099310"/>
                <a:gd name="connsiteX13" fmla="*/ 550004 w 716312"/>
                <a:gd name="connsiteY13" fmla="*/ 1048179 h 1099310"/>
                <a:gd name="connsiteX14" fmla="*/ 498874 w 716312"/>
                <a:gd name="connsiteY14" fmla="*/ 1099310 h 1099310"/>
                <a:gd name="connsiteX15" fmla="*/ 447743 w 716312"/>
                <a:gd name="connsiteY15" fmla="*/ 1048179 h 1099310"/>
                <a:gd name="connsiteX16" fmla="*/ 447743 w 716312"/>
                <a:gd name="connsiteY16" fmla="*/ 792526 h 1099310"/>
                <a:gd name="connsiteX17" fmla="*/ 309689 w 716312"/>
                <a:gd name="connsiteY17" fmla="*/ 692821 h 1099310"/>
                <a:gd name="connsiteX18" fmla="*/ 279012 w 716312"/>
                <a:gd name="connsiteY18" fmla="*/ 841100 h 1099310"/>
                <a:gd name="connsiteX19" fmla="*/ 268786 w 716312"/>
                <a:gd name="connsiteY19" fmla="*/ 862831 h 1099310"/>
                <a:gd name="connsiteX20" fmla="*/ 89828 w 716312"/>
                <a:gd name="connsiteY20" fmla="*/ 1080136 h 1099310"/>
                <a:gd name="connsiteX21" fmla="*/ 50201 w 716312"/>
                <a:gd name="connsiteY21" fmla="*/ 1099310 h 1099310"/>
                <a:gd name="connsiteX22" fmla="*/ 18245 w 716312"/>
                <a:gd name="connsiteY22" fmla="*/ 1087805 h 1099310"/>
                <a:gd name="connsiteX23" fmla="*/ 11853 w 716312"/>
                <a:gd name="connsiteY23" fmla="*/ 1016222 h 1099310"/>
                <a:gd name="connsiteX24" fmla="*/ 183141 w 716312"/>
                <a:gd name="connsiteY24" fmla="*/ 807865 h 1099310"/>
                <a:gd name="connsiteX25" fmla="*/ 271342 w 716312"/>
                <a:gd name="connsiteY25" fmla="*/ 377089 h 1099310"/>
                <a:gd name="connsiteX26" fmla="*/ 217655 w 716312"/>
                <a:gd name="connsiteY26" fmla="*/ 397541 h 1099310"/>
                <a:gd name="connsiteX27" fmla="*/ 165245 w 716312"/>
                <a:gd name="connsiteY27" fmla="*/ 530481 h 1099310"/>
                <a:gd name="connsiteX28" fmla="*/ 117949 w 716312"/>
                <a:gd name="connsiteY28" fmla="*/ 562438 h 1099310"/>
                <a:gd name="connsiteX29" fmla="*/ 98775 w 716312"/>
                <a:gd name="connsiteY29" fmla="*/ 558603 h 1099310"/>
                <a:gd name="connsiteX30" fmla="*/ 70654 w 716312"/>
                <a:gd name="connsiteY30" fmla="*/ 492132 h 1099310"/>
                <a:gd name="connsiteX31" fmla="*/ 134567 w 716312"/>
                <a:gd name="connsiteY31" fmla="*/ 338741 h 1099310"/>
                <a:gd name="connsiteX32" fmla="*/ 162689 w 716312"/>
                <a:gd name="connsiteY32" fmla="*/ 310619 h 1099310"/>
                <a:gd name="connsiteX33" fmla="*/ 341646 w 716312"/>
                <a:gd name="connsiteY33" fmla="*/ 240314 h 1099310"/>
                <a:gd name="connsiteX34" fmla="*/ 385108 w 716312"/>
                <a:gd name="connsiteY34" fmla="*/ 230088 h 1099310"/>
                <a:gd name="connsiteX35" fmla="*/ 422178 w 716312"/>
                <a:gd name="connsiteY35" fmla="*/ 0 h 1099310"/>
                <a:gd name="connsiteX36" fmla="*/ 524440 w 716312"/>
                <a:gd name="connsiteY36" fmla="*/ 102261 h 1099310"/>
                <a:gd name="connsiteX37" fmla="*/ 422178 w 716312"/>
                <a:gd name="connsiteY37" fmla="*/ 204524 h 1099310"/>
                <a:gd name="connsiteX38" fmla="*/ 319916 w 716312"/>
                <a:gd name="connsiteY38" fmla="*/ 102261 h 1099310"/>
                <a:gd name="connsiteX39" fmla="*/ 422178 w 716312"/>
                <a:gd name="connsiteY39" fmla="*/ 0 h 10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16312" h="1099310">
                  <a:moveTo>
                    <a:pt x="385108" y="230088"/>
                  </a:moveTo>
                  <a:cubicBezTo>
                    <a:pt x="423456" y="230088"/>
                    <a:pt x="456691" y="251819"/>
                    <a:pt x="474587" y="283775"/>
                  </a:cubicBezTo>
                  <a:cubicBezTo>
                    <a:pt x="477143" y="288888"/>
                    <a:pt x="550004" y="457619"/>
                    <a:pt x="550004" y="457619"/>
                  </a:cubicBezTo>
                  <a:lnTo>
                    <a:pt x="681666" y="501081"/>
                  </a:lnTo>
                  <a:cubicBezTo>
                    <a:pt x="708509" y="510029"/>
                    <a:pt x="722570" y="539429"/>
                    <a:pt x="713622" y="566273"/>
                  </a:cubicBezTo>
                  <a:cubicBezTo>
                    <a:pt x="705953" y="586725"/>
                    <a:pt x="686779" y="600786"/>
                    <a:pt x="665048" y="600786"/>
                  </a:cubicBezTo>
                  <a:cubicBezTo>
                    <a:pt x="658657" y="600786"/>
                    <a:pt x="653544" y="599508"/>
                    <a:pt x="648431" y="598230"/>
                  </a:cubicBezTo>
                  <a:lnTo>
                    <a:pt x="495039" y="547099"/>
                  </a:lnTo>
                  <a:cubicBezTo>
                    <a:pt x="480978" y="541986"/>
                    <a:pt x="470752" y="531760"/>
                    <a:pt x="464360" y="518977"/>
                  </a:cubicBezTo>
                  <a:lnTo>
                    <a:pt x="440073" y="462732"/>
                  </a:lnTo>
                  <a:lnTo>
                    <a:pt x="405560" y="635299"/>
                  </a:lnTo>
                  <a:lnTo>
                    <a:pt x="529552" y="726056"/>
                  </a:lnTo>
                  <a:cubicBezTo>
                    <a:pt x="542335" y="735004"/>
                    <a:pt x="550004" y="750343"/>
                    <a:pt x="550004" y="766961"/>
                  </a:cubicBezTo>
                  <a:lnTo>
                    <a:pt x="550004" y="1048179"/>
                  </a:lnTo>
                  <a:cubicBezTo>
                    <a:pt x="550004" y="1076301"/>
                    <a:pt x="526995" y="1099310"/>
                    <a:pt x="498874" y="1099310"/>
                  </a:cubicBezTo>
                  <a:cubicBezTo>
                    <a:pt x="470752" y="1099310"/>
                    <a:pt x="447743" y="1076301"/>
                    <a:pt x="447743" y="1048179"/>
                  </a:cubicBezTo>
                  <a:lnTo>
                    <a:pt x="447743" y="792526"/>
                  </a:lnTo>
                  <a:lnTo>
                    <a:pt x="309689" y="692821"/>
                  </a:lnTo>
                  <a:lnTo>
                    <a:pt x="279012" y="841100"/>
                  </a:lnTo>
                  <a:cubicBezTo>
                    <a:pt x="277734" y="848770"/>
                    <a:pt x="273899" y="856439"/>
                    <a:pt x="268786" y="862831"/>
                  </a:cubicBezTo>
                  <a:lnTo>
                    <a:pt x="89828" y="1080136"/>
                  </a:lnTo>
                  <a:cubicBezTo>
                    <a:pt x="79601" y="1092918"/>
                    <a:pt x="65541" y="1099310"/>
                    <a:pt x="50201" y="1099310"/>
                  </a:cubicBezTo>
                  <a:cubicBezTo>
                    <a:pt x="38697" y="1099310"/>
                    <a:pt x="27193" y="1095475"/>
                    <a:pt x="18245" y="1087805"/>
                  </a:cubicBezTo>
                  <a:cubicBezTo>
                    <a:pt x="-3486" y="1069910"/>
                    <a:pt x="-6042" y="1037953"/>
                    <a:pt x="11853" y="1016222"/>
                  </a:cubicBezTo>
                  <a:lnTo>
                    <a:pt x="183141" y="807865"/>
                  </a:lnTo>
                  <a:lnTo>
                    <a:pt x="271342" y="377089"/>
                  </a:lnTo>
                  <a:lnTo>
                    <a:pt x="217655" y="397541"/>
                  </a:lnTo>
                  <a:lnTo>
                    <a:pt x="165245" y="530481"/>
                  </a:lnTo>
                  <a:cubicBezTo>
                    <a:pt x="157576" y="550934"/>
                    <a:pt x="138402" y="562438"/>
                    <a:pt x="117949" y="562438"/>
                  </a:cubicBezTo>
                  <a:cubicBezTo>
                    <a:pt x="111558" y="562438"/>
                    <a:pt x="105167" y="561160"/>
                    <a:pt x="98775" y="558603"/>
                  </a:cubicBezTo>
                  <a:cubicBezTo>
                    <a:pt x="71932" y="548377"/>
                    <a:pt x="60427" y="517699"/>
                    <a:pt x="70654" y="492132"/>
                  </a:cubicBezTo>
                  <a:lnTo>
                    <a:pt x="134567" y="338741"/>
                  </a:lnTo>
                  <a:cubicBezTo>
                    <a:pt x="139680" y="325958"/>
                    <a:pt x="149906" y="315732"/>
                    <a:pt x="162689" y="310619"/>
                  </a:cubicBezTo>
                  <a:lnTo>
                    <a:pt x="341646" y="240314"/>
                  </a:lnTo>
                  <a:cubicBezTo>
                    <a:pt x="354430" y="233923"/>
                    <a:pt x="369769" y="230088"/>
                    <a:pt x="385108" y="230088"/>
                  </a:cubicBezTo>
                  <a:close/>
                  <a:moveTo>
                    <a:pt x="422178" y="0"/>
                  </a:moveTo>
                  <a:cubicBezTo>
                    <a:pt x="478656" y="0"/>
                    <a:pt x="524440" y="45784"/>
                    <a:pt x="524440" y="102261"/>
                  </a:cubicBezTo>
                  <a:cubicBezTo>
                    <a:pt x="524440" y="158740"/>
                    <a:pt x="478656" y="204524"/>
                    <a:pt x="422178" y="204524"/>
                  </a:cubicBezTo>
                  <a:cubicBezTo>
                    <a:pt x="365700" y="204524"/>
                    <a:pt x="319916" y="158740"/>
                    <a:pt x="319916" y="102261"/>
                  </a:cubicBezTo>
                  <a:cubicBezTo>
                    <a:pt x="319916" y="45784"/>
                    <a:pt x="365700" y="0"/>
                    <a:pt x="42217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22">
              <a:extLst>
                <a:ext uri="{FF2B5EF4-FFF2-40B4-BE49-F238E27FC236}">
                  <a16:creationId xmlns="" xmlns:a16="http://schemas.microsoft.com/office/drawing/2014/main" id="{7059324D-6563-42BF-AF41-A49C88DA19E7}"/>
                </a:ext>
              </a:extLst>
            </p:cNvPr>
            <p:cNvSpPr/>
            <p:nvPr/>
          </p:nvSpPr>
          <p:spPr>
            <a:xfrm>
              <a:off x="8587595" y="3289243"/>
              <a:ext cx="333368" cy="476421"/>
            </a:xfrm>
            <a:custGeom>
              <a:avLst/>
              <a:gdLst>
                <a:gd name="connsiteX0" fmla="*/ 383480 w 965338"/>
                <a:gd name="connsiteY0" fmla="*/ 217305 h 1099308"/>
                <a:gd name="connsiteX1" fmla="*/ 600785 w 965338"/>
                <a:gd name="connsiteY1" fmla="*/ 217305 h 1099308"/>
                <a:gd name="connsiteX2" fmla="*/ 627628 w 965338"/>
                <a:gd name="connsiteY2" fmla="*/ 224975 h 1099308"/>
                <a:gd name="connsiteX3" fmla="*/ 824481 w 965338"/>
                <a:gd name="connsiteY3" fmla="*/ 348966 h 1099308"/>
                <a:gd name="connsiteX4" fmla="*/ 869221 w 965338"/>
                <a:gd name="connsiteY4" fmla="*/ 264601 h 1099308"/>
                <a:gd name="connsiteX5" fmla="*/ 938247 w 965338"/>
                <a:gd name="connsiteY5" fmla="*/ 242870 h 1099308"/>
                <a:gd name="connsiteX6" fmla="*/ 958699 w 965338"/>
                <a:gd name="connsiteY6" fmla="*/ 311897 h 1099308"/>
                <a:gd name="connsiteX7" fmla="*/ 888395 w 965338"/>
                <a:gd name="connsiteY7" fmla="*/ 446115 h 1099308"/>
                <a:gd name="connsiteX8" fmla="*/ 856438 w 965338"/>
                <a:gd name="connsiteY8" fmla="*/ 471680 h 1099308"/>
                <a:gd name="connsiteX9" fmla="*/ 815534 w 965338"/>
                <a:gd name="connsiteY9" fmla="*/ 465289 h 1099308"/>
                <a:gd name="connsiteX10" fmla="*/ 667255 w 965338"/>
                <a:gd name="connsiteY10" fmla="*/ 371975 h 1099308"/>
                <a:gd name="connsiteX11" fmla="*/ 536872 w 965338"/>
                <a:gd name="connsiteY11" fmla="*/ 614846 h 1099308"/>
                <a:gd name="connsiteX12" fmla="*/ 660863 w 965338"/>
                <a:gd name="connsiteY12" fmla="*/ 729890 h 1099308"/>
                <a:gd name="connsiteX13" fmla="*/ 677481 w 965338"/>
                <a:gd name="connsiteY13" fmla="*/ 769516 h 1099308"/>
                <a:gd name="connsiteX14" fmla="*/ 664698 w 965338"/>
                <a:gd name="connsiteY14" fmla="*/ 1050734 h 1099308"/>
                <a:gd name="connsiteX15" fmla="*/ 613568 w 965338"/>
                <a:gd name="connsiteY15" fmla="*/ 1099308 h 1099308"/>
                <a:gd name="connsiteX16" fmla="*/ 611011 w 965338"/>
                <a:gd name="connsiteY16" fmla="*/ 1099308 h 1099308"/>
                <a:gd name="connsiteX17" fmla="*/ 563715 w 965338"/>
                <a:gd name="connsiteY17" fmla="*/ 1045621 h 1099308"/>
                <a:gd name="connsiteX18" fmla="*/ 575220 w 965338"/>
                <a:gd name="connsiteY18" fmla="*/ 788690 h 1099308"/>
                <a:gd name="connsiteX19" fmla="*/ 428219 w 965338"/>
                <a:gd name="connsiteY19" fmla="*/ 651915 h 1099308"/>
                <a:gd name="connsiteX20" fmla="*/ 338740 w 965338"/>
                <a:gd name="connsiteY20" fmla="*/ 816812 h 1099308"/>
                <a:gd name="connsiteX21" fmla="*/ 294001 w 965338"/>
                <a:gd name="connsiteY21" fmla="*/ 843655 h 1099308"/>
                <a:gd name="connsiteX22" fmla="*/ 51131 w 965338"/>
                <a:gd name="connsiteY22" fmla="*/ 843655 h 1099308"/>
                <a:gd name="connsiteX23" fmla="*/ 0 w 965338"/>
                <a:gd name="connsiteY23" fmla="*/ 792525 h 1099308"/>
                <a:gd name="connsiteX24" fmla="*/ 51131 w 965338"/>
                <a:gd name="connsiteY24" fmla="*/ 741394 h 1099308"/>
                <a:gd name="connsiteX25" fmla="*/ 263323 w 965338"/>
                <a:gd name="connsiteY25" fmla="*/ 741394 h 1099308"/>
                <a:gd name="connsiteX26" fmla="*/ 489576 w 965338"/>
                <a:gd name="connsiteY26" fmla="*/ 319566 h 1099308"/>
                <a:gd name="connsiteX27" fmla="*/ 414158 w 965338"/>
                <a:gd name="connsiteY27" fmla="*/ 319566 h 1099308"/>
                <a:gd name="connsiteX28" fmla="*/ 345132 w 965338"/>
                <a:gd name="connsiteY28" fmla="*/ 446115 h 1099308"/>
                <a:gd name="connsiteX29" fmla="*/ 300392 w 965338"/>
                <a:gd name="connsiteY29" fmla="*/ 472958 h 1099308"/>
                <a:gd name="connsiteX30" fmla="*/ 276105 w 965338"/>
                <a:gd name="connsiteY30" fmla="*/ 466567 h 1099308"/>
                <a:gd name="connsiteX31" fmla="*/ 255653 w 965338"/>
                <a:gd name="connsiteY31" fmla="*/ 397540 h 1099308"/>
                <a:gd name="connsiteX32" fmla="*/ 338740 w 965338"/>
                <a:gd name="connsiteY32" fmla="*/ 244149 h 1099308"/>
                <a:gd name="connsiteX33" fmla="*/ 383480 w 965338"/>
                <a:gd name="connsiteY33" fmla="*/ 217305 h 1099308"/>
                <a:gd name="connsiteX34" fmla="*/ 690263 w 965338"/>
                <a:gd name="connsiteY34" fmla="*/ 0 h 1099308"/>
                <a:gd name="connsiteX35" fmla="*/ 792525 w 965338"/>
                <a:gd name="connsiteY35" fmla="*/ 102262 h 1099308"/>
                <a:gd name="connsiteX36" fmla="*/ 690263 w 965338"/>
                <a:gd name="connsiteY36" fmla="*/ 204524 h 1099308"/>
                <a:gd name="connsiteX37" fmla="*/ 588002 w 965338"/>
                <a:gd name="connsiteY37" fmla="*/ 102262 h 1099308"/>
                <a:gd name="connsiteX38" fmla="*/ 690263 w 965338"/>
                <a:gd name="connsiteY38" fmla="*/ 0 h 109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65338" h="1099308">
                  <a:moveTo>
                    <a:pt x="383480" y="217305"/>
                  </a:moveTo>
                  <a:lnTo>
                    <a:pt x="600785" y="217305"/>
                  </a:lnTo>
                  <a:cubicBezTo>
                    <a:pt x="611011" y="217305"/>
                    <a:pt x="619959" y="219862"/>
                    <a:pt x="627628" y="224975"/>
                  </a:cubicBezTo>
                  <a:lnTo>
                    <a:pt x="824481" y="348966"/>
                  </a:lnTo>
                  <a:lnTo>
                    <a:pt x="869221" y="264601"/>
                  </a:lnTo>
                  <a:cubicBezTo>
                    <a:pt x="882003" y="239036"/>
                    <a:pt x="912682" y="230088"/>
                    <a:pt x="938247" y="242870"/>
                  </a:cubicBezTo>
                  <a:cubicBezTo>
                    <a:pt x="963812" y="256931"/>
                    <a:pt x="972760" y="287610"/>
                    <a:pt x="958699" y="311897"/>
                  </a:cubicBezTo>
                  <a:lnTo>
                    <a:pt x="888395" y="446115"/>
                  </a:lnTo>
                  <a:cubicBezTo>
                    <a:pt x="882003" y="458897"/>
                    <a:pt x="870499" y="467845"/>
                    <a:pt x="856438" y="471680"/>
                  </a:cubicBezTo>
                  <a:cubicBezTo>
                    <a:pt x="842377" y="475515"/>
                    <a:pt x="827038" y="472958"/>
                    <a:pt x="815534" y="465289"/>
                  </a:cubicBezTo>
                  <a:lnTo>
                    <a:pt x="667255" y="371975"/>
                  </a:lnTo>
                  <a:lnTo>
                    <a:pt x="536872" y="614846"/>
                  </a:lnTo>
                  <a:lnTo>
                    <a:pt x="660863" y="729890"/>
                  </a:lnTo>
                  <a:cubicBezTo>
                    <a:pt x="672368" y="740116"/>
                    <a:pt x="678759" y="754177"/>
                    <a:pt x="677481" y="769516"/>
                  </a:cubicBezTo>
                  <a:lnTo>
                    <a:pt x="664698" y="1050734"/>
                  </a:lnTo>
                  <a:cubicBezTo>
                    <a:pt x="663420" y="1077578"/>
                    <a:pt x="640411" y="1099308"/>
                    <a:pt x="613568" y="1099308"/>
                  </a:cubicBezTo>
                  <a:cubicBezTo>
                    <a:pt x="612289" y="1099308"/>
                    <a:pt x="612289" y="1099308"/>
                    <a:pt x="611011" y="1099308"/>
                  </a:cubicBezTo>
                  <a:cubicBezTo>
                    <a:pt x="582889" y="1098030"/>
                    <a:pt x="561159" y="1073743"/>
                    <a:pt x="563715" y="1045621"/>
                  </a:cubicBezTo>
                  <a:lnTo>
                    <a:pt x="575220" y="788690"/>
                  </a:lnTo>
                  <a:lnTo>
                    <a:pt x="428219" y="651915"/>
                  </a:lnTo>
                  <a:lnTo>
                    <a:pt x="338740" y="816812"/>
                  </a:lnTo>
                  <a:cubicBezTo>
                    <a:pt x="329793" y="833429"/>
                    <a:pt x="313175" y="843655"/>
                    <a:pt x="294001" y="843655"/>
                  </a:cubicBezTo>
                  <a:lnTo>
                    <a:pt x="51131" y="843655"/>
                  </a:lnTo>
                  <a:cubicBezTo>
                    <a:pt x="23009" y="843655"/>
                    <a:pt x="0" y="820646"/>
                    <a:pt x="0" y="792525"/>
                  </a:cubicBezTo>
                  <a:cubicBezTo>
                    <a:pt x="0" y="764403"/>
                    <a:pt x="23009" y="741394"/>
                    <a:pt x="51131" y="741394"/>
                  </a:cubicBezTo>
                  <a:lnTo>
                    <a:pt x="263323" y="741394"/>
                  </a:lnTo>
                  <a:lnTo>
                    <a:pt x="489576" y="319566"/>
                  </a:lnTo>
                  <a:lnTo>
                    <a:pt x="414158" y="319566"/>
                  </a:lnTo>
                  <a:lnTo>
                    <a:pt x="345132" y="446115"/>
                  </a:lnTo>
                  <a:cubicBezTo>
                    <a:pt x="336184" y="462732"/>
                    <a:pt x="318288" y="472958"/>
                    <a:pt x="300392" y="472958"/>
                  </a:cubicBezTo>
                  <a:cubicBezTo>
                    <a:pt x="292723" y="472958"/>
                    <a:pt x="283775" y="470402"/>
                    <a:pt x="276105" y="466567"/>
                  </a:cubicBezTo>
                  <a:cubicBezTo>
                    <a:pt x="251818" y="453784"/>
                    <a:pt x="241592" y="421828"/>
                    <a:pt x="255653" y="397540"/>
                  </a:cubicBezTo>
                  <a:lnTo>
                    <a:pt x="338740" y="244149"/>
                  </a:lnTo>
                  <a:cubicBezTo>
                    <a:pt x="347688" y="227531"/>
                    <a:pt x="364306" y="217305"/>
                    <a:pt x="383480" y="217305"/>
                  </a:cubicBezTo>
                  <a:close/>
                  <a:moveTo>
                    <a:pt x="690263" y="0"/>
                  </a:moveTo>
                  <a:cubicBezTo>
                    <a:pt x="746742" y="0"/>
                    <a:pt x="792525" y="45784"/>
                    <a:pt x="792525" y="102262"/>
                  </a:cubicBezTo>
                  <a:cubicBezTo>
                    <a:pt x="792525" y="158740"/>
                    <a:pt x="746742" y="204524"/>
                    <a:pt x="690263" y="204524"/>
                  </a:cubicBezTo>
                  <a:cubicBezTo>
                    <a:pt x="633786" y="204524"/>
                    <a:pt x="588002" y="158740"/>
                    <a:pt x="588002" y="102262"/>
                  </a:cubicBezTo>
                  <a:cubicBezTo>
                    <a:pt x="588002" y="45784"/>
                    <a:pt x="633786" y="0"/>
                    <a:pt x="69026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3" name="Group 35">
              <a:extLst>
                <a:ext uri="{FF2B5EF4-FFF2-40B4-BE49-F238E27FC236}">
                  <a16:creationId xmlns="" xmlns:a16="http://schemas.microsoft.com/office/drawing/2014/main" id="{A77917CD-D3B6-459A-ACA5-455F5856B091}"/>
                </a:ext>
              </a:extLst>
            </p:cNvPr>
            <p:cNvGrpSpPr/>
            <p:nvPr/>
          </p:nvGrpSpPr>
          <p:grpSpPr>
            <a:xfrm>
              <a:off x="7685312" y="3026941"/>
              <a:ext cx="735437" cy="517576"/>
              <a:chOff x="7468299" y="1280503"/>
              <a:chExt cx="1233504" cy="691739"/>
            </a:xfrm>
          </p:grpSpPr>
          <p:cxnSp>
            <p:nvCxnSpPr>
              <p:cNvPr id="104" name="Straight Connector 37">
                <a:extLst>
                  <a:ext uri="{FF2B5EF4-FFF2-40B4-BE49-F238E27FC236}">
                    <a16:creationId xmlns="" xmlns:a16="http://schemas.microsoft.com/office/drawing/2014/main" id="{C8FB7DA1-9287-41D6-BAA2-2CF60A18631B}"/>
                  </a:ext>
                </a:extLst>
              </p:cNvPr>
              <p:cNvCxnSpPr/>
              <p:nvPr/>
            </p:nvCxnSpPr>
            <p:spPr>
              <a:xfrm flipV="1">
                <a:off x="7468299" y="1280503"/>
                <a:ext cx="1193024" cy="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38">
                <a:extLst>
                  <a:ext uri="{FF2B5EF4-FFF2-40B4-BE49-F238E27FC236}">
                    <a16:creationId xmlns="" xmlns:a16="http://schemas.microsoft.com/office/drawing/2014/main" id="{62153B0F-8FC4-41D8-8F49-2795EDFB6B19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42">
                <a:extLst>
                  <a:ext uri="{FF2B5EF4-FFF2-40B4-BE49-F238E27FC236}">
                    <a16:creationId xmlns="" xmlns:a16="http://schemas.microsoft.com/office/drawing/2014/main" id="{42304363-08F6-4462-A4B1-829C2B3E2529}"/>
                  </a:ext>
                </a:extLst>
              </p:cNvPr>
              <p:cNvSpPr/>
              <p:nvPr/>
            </p:nvSpPr>
            <p:spPr>
              <a:xfrm>
                <a:off x="8620840" y="1891279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  <p:grpSp>
          <p:nvGrpSpPr>
            <p:cNvPr id="107" name="Group 48">
              <a:extLst>
                <a:ext uri="{FF2B5EF4-FFF2-40B4-BE49-F238E27FC236}">
                  <a16:creationId xmlns="" xmlns:a16="http://schemas.microsoft.com/office/drawing/2014/main" id="{BB6824C0-0907-45D8-8387-6C8965D5C74F}"/>
                </a:ext>
              </a:extLst>
            </p:cNvPr>
            <p:cNvGrpSpPr/>
            <p:nvPr/>
          </p:nvGrpSpPr>
          <p:grpSpPr>
            <a:xfrm flipV="1">
              <a:off x="6702287" y="4986133"/>
              <a:ext cx="488054" cy="322846"/>
              <a:chOff x="7883219" y="1280503"/>
              <a:chExt cx="818584" cy="691739"/>
            </a:xfrm>
          </p:grpSpPr>
          <p:cxnSp>
            <p:nvCxnSpPr>
              <p:cNvPr id="108" name="Straight Connector 49">
                <a:extLst>
                  <a:ext uri="{FF2B5EF4-FFF2-40B4-BE49-F238E27FC236}">
                    <a16:creationId xmlns="" xmlns:a16="http://schemas.microsoft.com/office/drawing/2014/main" id="{C78CF83D-81D5-4048-899C-6E1037A32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3219" y="1280503"/>
                <a:ext cx="778104" cy="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0">
                <a:extLst>
                  <a:ext uri="{FF2B5EF4-FFF2-40B4-BE49-F238E27FC236}">
                    <a16:creationId xmlns="" xmlns:a16="http://schemas.microsoft.com/office/drawing/2014/main" id="{F660CDCE-BFEE-4387-A5E7-2AE4149B2784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51">
                <a:extLst>
                  <a:ext uri="{FF2B5EF4-FFF2-40B4-BE49-F238E27FC236}">
                    <a16:creationId xmlns="" xmlns:a16="http://schemas.microsoft.com/office/drawing/2014/main" id="{FEBD31C6-EC40-4B09-86CC-2F29C23A28C4}"/>
                  </a:ext>
                </a:extLst>
              </p:cNvPr>
              <p:cNvSpPr/>
              <p:nvPr/>
            </p:nvSpPr>
            <p:spPr>
              <a:xfrm>
                <a:off x="8620840" y="1891279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  <p:grpSp>
          <p:nvGrpSpPr>
            <p:cNvPr id="111" name="Group 56">
              <a:extLst>
                <a:ext uri="{FF2B5EF4-FFF2-40B4-BE49-F238E27FC236}">
                  <a16:creationId xmlns="" xmlns:a16="http://schemas.microsoft.com/office/drawing/2014/main" id="{F00C70F8-B96D-44EC-853C-E0943872FA45}"/>
                </a:ext>
              </a:extLst>
            </p:cNvPr>
            <p:cNvGrpSpPr/>
            <p:nvPr/>
          </p:nvGrpSpPr>
          <p:grpSpPr>
            <a:xfrm flipH="1" flipV="1">
              <a:off x="8480795" y="4458700"/>
              <a:ext cx="867921" cy="440845"/>
              <a:chOff x="6785282" y="1280503"/>
              <a:chExt cx="1916521" cy="691739"/>
            </a:xfrm>
          </p:grpSpPr>
          <p:cxnSp>
            <p:nvCxnSpPr>
              <p:cNvPr id="112" name="Straight Connector 57">
                <a:extLst>
                  <a:ext uri="{FF2B5EF4-FFF2-40B4-BE49-F238E27FC236}">
                    <a16:creationId xmlns="" xmlns:a16="http://schemas.microsoft.com/office/drawing/2014/main" id="{744CA788-7CD6-4B45-B651-A2E1CD4264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5282" y="1280504"/>
                <a:ext cx="1876039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8">
                <a:extLst>
                  <a:ext uri="{FF2B5EF4-FFF2-40B4-BE49-F238E27FC236}">
                    <a16:creationId xmlns="" xmlns:a16="http://schemas.microsoft.com/office/drawing/2014/main" id="{25D615D0-7BB4-472B-9AAC-26008E99968B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59">
                <a:extLst>
                  <a:ext uri="{FF2B5EF4-FFF2-40B4-BE49-F238E27FC236}">
                    <a16:creationId xmlns="" xmlns:a16="http://schemas.microsoft.com/office/drawing/2014/main" id="{FD716D6F-0D01-447E-82B2-6C2F2F67C39C}"/>
                  </a:ext>
                </a:extLst>
              </p:cNvPr>
              <p:cNvSpPr/>
              <p:nvPr/>
            </p:nvSpPr>
            <p:spPr>
              <a:xfrm>
                <a:off x="8620840" y="1891279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  <p:grpSp>
          <p:nvGrpSpPr>
            <p:cNvPr id="115" name="Group 3">
              <a:extLst>
                <a:ext uri="{FF2B5EF4-FFF2-40B4-BE49-F238E27FC236}">
                  <a16:creationId xmlns="" xmlns:a16="http://schemas.microsoft.com/office/drawing/2014/main" id="{75A356F3-4987-44A4-8A00-B8D01C319011}"/>
                </a:ext>
              </a:extLst>
            </p:cNvPr>
            <p:cNvGrpSpPr/>
            <p:nvPr/>
          </p:nvGrpSpPr>
          <p:grpSpPr>
            <a:xfrm>
              <a:off x="9668166" y="3203442"/>
              <a:ext cx="472121" cy="528729"/>
              <a:chOff x="8380424" y="2864645"/>
              <a:chExt cx="1247143" cy="706644"/>
            </a:xfrm>
          </p:grpSpPr>
          <p:cxnSp>
            <p:nvCxnSpPr>
              <p:cNvPr id="116" name="Straight Connector 65">
                <a:extLst>
                  <a:ext uri="{FF2B5EF4-FFF2-40B4-BE49-F238E27FC236}">
                    <a16:creationId xmlns="" xmlns:a16="http://schemas.microsoft.com/office/drawing/2014/main" id="{92918AF9-73B0-490A-B766-EB599118D7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17229" y="3571289"/>
                <a:ext cx="1210338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66">
                <a:extLst>
                  <a:ext uri="{FF2B5EF4-FFF2-40B4-BE49-F238E27FC236}">
                    <a16:creationId xmlns="" xmlns:a16="http://schemas.microsoft.com/office/drawing/2014/main" id="{0C629742-2205-41A0-BD4B-C5D10EFCDE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7229" y="2921808"/>
                <a:ext cx="0" cy="64948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67">
                <a:extLst>
                  <a:ext uri="{FF2B5EF4-FFF2-40B4-BE49-F238E27FC236}">
                    <a16:creationId xmlns="" xmlns:a16="http://schemas.microsoft.com/office/drawing/2014/main" id="{223C4022-E1DD-42B2-9261-4CCF84BE29C4}"/>
                  </a:ext>
                </a:extLst>
              </p:cNvPr>
              <p:cNvSpPr/>
              <p:nvPr/>
            </p:nvSpPr>
            <p:spPr>
              <a:xfrm flipH="1" flipV="1">
                <a:off x="8380424" y="2864645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9" name="Rectangle 41">
              <a:extLst>
                <a:ext uri="{FF2B5EF4-FFF2-40B4-BE49-F238E27FC236}">
                  <a16:creationId xmlns="" xmlns:a16="http://schemas.microsoft.com/office/drawing/2014/main" id="{6E2D6AAA-E94C-468A-9A32-AC325F06A663}"/>
                </a:ext>
              </a:extLst>
            </p:cNvPr>
            <p:cNvSpPr/>
            <p:nvPr/>
          </p:nvSpPr>
          <p:spPr bwMode="auto">
            <a:xfrm>
              <a:off x="9540388" y="1824692"/>
              <a:ext cx="853229" cy="10230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round/>
              <a:headEnd/>
              <a:tailEnd/>
            </a:ln>
            <a:scene3d>
              <a:camera prst="isometricTopUp">
                <a:rot lat="19334319" lon="18553889" rev="3806096"/>
              </a:camera>
              <a:lightRig rig="threePt" dir="t"/>
            </a:scene3d>
            <a:sp3d prstMaterial="matte">
              <a:bevelT w="0" h="355600"/>
              <a:bevelB w="0" h="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: Shape 73">
              <a:extLst>
                <a:ext uri="{FF2B5EF4-FFF2-40B4-BE49-F238E27FC236}">
                  <a16:creationId xmlns="" xmlns:a16="http://schemas.microsoft.com/office/drawing/2014/main" id="{C940812C-B2A3-4CD1-8621-0748E5B5C408}"/>
                </a:ext>
              </a:extLst>
            </p:cNvPr>
            <p:cNvSpPr/>
            <p:nvPr/>
          </p:nvSpPr>
          <p:spPr>
            <a:xfrm>
              <a:off x="9809202" y="1870454"/>
              <a:ext cx="259889" cy="542368"/>
            </a:xfrm>
            <a:custGeom>
              <a:avLst/>
              <a:gdLst>
                <a:gd name="connsiteX0" fmla="*/ 218123 w 435896"/>
                <a:gd name="connsiteY0" fmla="*/ 31266 h 724873"/>
                <a:gd name="connsiteX1" fmla="*/ 280409 w 435896"/>
                <a:gd name="connsiteY1" fmla="*/ 93552 h 724873"/>
                <a:gd name="connsiteX2" fmla="*/ 218123 w 435896"/>
                <a:gd name="connsiteY2" fmla="*/ 155838 h 724873"/>
                <a:gd name="connsiteX3" fmla="*/ 155837 w 435896"/>
                <a:gd name="connsiteY3" fmla="*/ 93552 h 724873"/>
                <a:gd name="connsiteX4" fmla="*/ 218123 w 435896"/>
                <a:gd name="connsiteY4" fmla="*/ 31266 h 724873"/>
                <a:gd name="connsiteX5" fmla="*/ 38468 w 435896"/>
                <a:gd name="connsiteY5" fmla="*/ 901 h 724873"/>
                <a:gd name="connsiteX6" fmla="*/ 57737 w 435896"/>
                <a:gd name="connsiteY6" fmla="*/ 15694 h 724873"/>
                <a:gd name="connsiteX7" fmla="*/ 155838 w 435896"/>
                <a:gd name="connsiteY7" fmla="*/ 182309 h 724873"/>
                <a:gd name="connsiteX8" fmla="*/ 166738 w 435896"/>
                <a:gd name="connsiteY8" fmla="*/ 179195 h 724873"/>
                <a:gd name="connsiteX9" fmla="*/ 218124 w 435896"/>
                <a:gd name="connsiteY9" fmla="*/ 171409 h 724873"/>
                <a:gd name="connsiteX10" fmla="*/ 269510 w 435896"/>
                <a:gd name="connsiteY10" fmla="*/ 179195 h 724873"/>
                <a:gd name="connsiteX11" fmla="*/ 280410 w 435896"/>
                <a:gd name="connsiteY11" fmla="*/ 182309 h 724873"/>
                <a:gd name="connsiteX12" fmla="*/ 378511 w 435896"/>
                <a:gd name="connsiteY12" fmla="*/ 15694 h 724873"/>
                <a:gd name="connsiteX13" fmla="*/ 420554 w 435896"/>
                <a:gd name="connsiteY13" fmla="*/ 4794 h 724873"/>
                <a:gd name="connsiteX14" fmla="*/ 431454 w 435896"/>
                <a:gd name="connsiteY14" fmla="*/ 46837 h 724873"/>
                <a:gd name="connsiteX15" fmla="*/ 295982 w 435896"/>
                <a:gd name="connsiteY15" fmla="*/ 277295 h 724873"/>
                <a:gd name="connsiteX16" fmla="*/ 295982 w 435896"/>
                <a:gd name="connsiteY16" fmla="*/ 482839 h 724873"/>
                <a:gd name="connsiteX17" fmla="*/ 295982 w 435896"/>
                <a:gd name="connsiteY17" fmla="*/ 724873 h 724873"/>
                <a:gd name="connsiteX18" fmla="*/ 233696 w 435896"/>
                <a:gd name="connsiteY18" fmla="*/ 724873 h 724873"/>
                <a:gd name="connsiteX19" fmla="*/ 233696 w 435896"/>
                <a:gd name="connsiteY19" fmla="*/ 451696 h 724873"/>
                <a:gd name="connsiteX20" fmla="*/ 202553 w 435896"/>
                <a:gd name="connsiteY20" fmla="*/ 451696 h 724873"/>
                <a:gd name="connsiteX21" fmla="*/ 202553 w 435896"/>
                <a:gd name="connsiteY21" fmla="*/ 724873 h 724873"/>
                <a:gd name="connsiteX22" fmla="*/ 140267 w 435896"/>
                <a:gd name="connsiteY22" fmla="*/ 724873 h 724873"/>
                <a:gd name="connsiteX23" fmla="*/ 140267 w 435896"/>
                <a:gd name="connsiteY23" fmla="*/ 482839 h 724873"/>
                <a:gd name="connsiteX24" fmla="*/ 140267 w 435896"/>
                <a:gd name="connsiteY24" fmla="*/ 277295 h 724873"/>
                <a:gd name="connsiteX25" fmla="*/ 4794 w 435896"/>
                <a:gd name="connsiteY25" fmla="*/ 46837 h 724873"/>
                <a:gd name="connsiteX26" fmla="*/ 15694 w 435896"/>
                <a:gd name="connsiteY26" fmla="*/ 4794 h 724873"/>
                <a:gd name="connsiteX27" fmla="*/ 38468 w 435896"/>
                <a:gd name="connsiteY27" fmla="*/ 901 h 72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5896" h="724873">
                  <a:moveTo>
                    <a:pt x="218123" y="31266"/>
                  </a:moveTo>
                  <a:cubicBezTo>
                    <a:pt x="252523" y="31266"/>
                    <a:pt x="280409" y="59152"/>
                    <a:pt x="280409" y="93552"/>
                  </a:cubicBezTo>
                  <a:cubicBezTo>
                    <a:pt x="280409" y="127952"/>
                    <a:pt x="252523" y="155838"/>
                    <a:pt x="218123" y="155838"/>
                  </a:cubicBezTo>
                  <a:cubicBezTo>
                    <a:pt x="183723" y="155838"/>
                    <a:pt x="155837" y="127952"/>
                    <a:pt x="155837" y="93552"/>
                  </a:cubicBezTo>
                  <a:cubicBezTo>
                    <a:pt x="155837" y="59152"/>
                    <a:pt x="183723" y="31266"/>
                    <a:pt x="218123" y="31266"/>
                  </a:cubicBezTo>
                  <a:close/>
                  <a:moveTo>
                    <a:pt x="38468" y="901"/>
                  </a:moveTo>
                  <a:cubicBezTo>
                    <a:pt x="46059" y="2847"/>
                    <a:pt x="53066" y="7908"/>
                    <a:pt x="57737" y="15694"/>
                  </a:cubicBezTo>
                  <a:lnTo>
                    <a:pt x="155838" y="182309"/>
                  </a:lnTo>
                  <a:cubicBezTo>
                    <a:pt x="160510" y="180752"/>
                    <a:pt x="163624" y="180752"/>
                    <a:pt x="166738" y="179195"/>
                  </a:cubicBezTo>
                  <a:cubicBezTo>
                    <a:pt x="183867" y="174523"/>
                    <a:pt x="200996" y="171409"/>
                    <a:pt x="218124" y="171409"/>
                  </a:cubicBezTo>
                  <a:cubicBezTo>
                    <a:pt x="235253" y="171409"/>
                    <a:pt x="252382" y="174523"/>
                    <a:pt x="269510" y="179195"/>
                  </a:cubicBezTo>
                  <a:cubicBezTo>
                    <a:pt x="274182" y="179195"/>
                    <a:pt x="277296" y="180752"/>
                    <a:pt x="280410" y="182309"/>
                  </a:cubicBezTo>
                  <a:lnTo>
                    <a:pt x="378511" y="15694"/>
                  </a:lnTo>
                  <a:cubicBezTo>
                    <a:pt x="386297" y="1679"/>
                    <a:pt x="404983" y="-4549"/>
                    <a:pt x="420554" y="4794"/>
                  </a:cubicBezTo>
                  <a:cubicBezTo>
                    <a:pt x="434568" y="12579"/>
                    <a:pt x="440797" y="31265"/>
                    <a:pt x="431454" y="46837"/>
                  </a:cubicBezTo>
                  <a:lnTo>
                    <a:pt x="295982" y="277295"/>
                  </a:lnTo>
                  <a:lnTo>
                    <a:pt x="295982" y="482839"/>
                  </a:lnTo>
                  <a:lnTo>
                    <a:pt x="295982" y="724873"/>
                  </a:lnTo>
                  <a:lnTo>
                    <a:pt x="233696" y="724873"/>
                  </a:lnTo>
                  <a:lnTo>
                    <a:pt x="233696" y="451696"/>
                  </a:lnTo>
                  <a:lnTo>
                    <a:pt x="202553" y="451696"/>
                  </a:lnTo>
                  <a:lnTo>
                    <a:pt x="202553" y="724873"/>
                  </a:lnTo>
                  <a:lnTo>
                    <a:pt x="140267" y="724873"/>
                  </a:lnTo>
                  <a:lnTo>
                    <a:pt x="140267" y="482839"/>
                  </a:lnTo>
                  <a:lnTo>
                    <a:pt x="140267" y="277295"/>
                  </a:lnTo>
                  <a:lnTo>
                    <a:pt x="4794" y="46837"/>
                  </a:lnTo>
                  <a:cubicBezTo>
                    <a:pt x="-4549" y="32822"/>
                    <a:pt x="122" y="14137"/>
                    <a:pt x="15694" y="4794"/>
                  </a:cubicBezTo>
                  <a:cubicBezTo>
                    <a:pt x="22701" y="123"/>
                    <a:pt x="30876" y="-1046"/>
                    <a:pt x="38468" y="90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21" name="Group 35">
              <a:extLst>
                <a:ext uri="{FF2B5EF4-FFF2-40B4-BE49-F238E27FC236}">
                  <a16:creationId xmlns="" xmlns:a16="http://schemas.microsoft.com/office/drawing/2014/main" id="{88152056-4D74-4C1B-BB6A-1E7EA756946E}"/>
                </a:ext>
              </a:extLst>
            </p:cNvPr>
            <p:cNvGrpSpPr/>
            <p:nvPr/>
          </p:nvGrpSpPr>
          <p:grpSpPr>
            <a:xfrm>
              <a:off x="8884272" y="1937982"/>
              <a:ext cx="735437" cy="389720"/>
              <a:chOff x="7468299" y="1280503"/>
              <a:chExt cx="1233504" cy="691739"/>
            </a:xfrm>
          </p:grpSpPr>
          <p:cxnSp>
            <p:nvCxnSpPr>
              <p:cNvPr id="122" name="Straight Connector 37">
                <a:extLst>
                  <a:ext uri="{FF2B5EF4-FFF2-40B4-BE49-F238E27FC236}">
                    <a16:creationId xmlns="" xmlns:a16="http://schemas.microsoft.com/office/drawing/2014/main" id="{07F384FE-222A-4C79-B60C-DD88F9D6C20D}"/>
                  </a:ext>
                </a:extLst>
              </p:cNvPr>
              <p:cNvCxnSpPr/>
              <p:nvPr/>
            </p:nvCxnSpPr>
            <p:spPr>
              <a:xfrm flipV="1">
                <a:off x="7468299" y="1280503"/>
                <a:ext cx="1193024" cy="1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38">
                <a:extLst>
                  <a:ext uri="{FF2B5EF4-FFF2-40B4-BE49-F238E27FC236}">
                    <a16:creationId xmlns="" xmlns:a16="http://schemas.microsoft.com/office/drawing/2014/main" id="{ED861C1D-58D5-42F3-A527-E674D7C76D65}"/>
                  </a:ext>
                </a:extLst>
              </p:cNvPr>
              <p:cNvCxnSpPr/>
              <p:nvPr/>
            </p:nvCxnSpPr>
            <p:spPr>
              <a:xfrm>
                <a:off x="8661321" y="1280503"/>
                <a:ext cx="0" cy="61077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42">
                <a:extLst>
                  <a:ext uri="{FF2B5EF4-FFF2-40B4-BE49-F238E27FC236}">
                    <a16:creationId xmlns="" xmlns:a16="http://schemas.microsoft.com/office/drawing/2014/main" id="{3ED2E9F8-8CCA-41DD-BA5D-0286D5BC7218}"/>
                  </a:ext>
                </a:extLst>
              </p:cNvPr>
              <p:cNvSpPr/>
              <p:nvPr/>
            </p:nvSpPr>
            <p:spPr>
              <a:xfrm>
                <a:off x="8620840" y="1891279"/>
                <a:ext cx="80963" cy="8096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  <p:sp>
          <p:nvSpPr>
            <p:cNvPr id="125" name="Freeform: Shape 22">
              <a:extLst>
                <a:ext uri="{FF2B5EF4-FFF2-40B4-BE49-F238E27FC236}">
                  <a16:creationId xmlns="" xmlns:a16="http://schemas.microsoft.com/office/drawing/2014/main" id="{2A9E758D-3AFA-43E2-8DC5-B4017CB4DBF2}"/>
                </a:ext>
              </a:extLst>
            </p:cNvPr>
            <p:cNvSpPr/>
            <p:nvPr/>
          </p:nvSpPr>
          <p:spPr>
            <a:xfrm rot="20426040">
              <a:off x="9189833" y="2564305"/>
              <a:ext cx="333368" cy="476421"/>
            </a:xfrm>
            <a:custGeom>
              <a:avLst/>
              <a:gdLst>
                <a:gd name="connsiteX0" fmla="*/ 383480 w 965338"/>
                <a:gd name="connsiteY0" fmla="*/ 217305 h 1099308"/>
                <a:gd name="connsiteX1" fmla="*/ 600785 w 965338"/>
                <a:gd name="connsiteY1" fmla="*/ 217305 h 1099308"/>
                <a:gd name="connsiteX2" fmla="*/ 627628 w 965338"/>
                <a:gd name="connsiteY2" fmla="*/ 224975 h 1099308"/>
                <a:gd name="connsiteX3" fmla="*/ 824481 w 965338"/>
                <a:gd name="connsiteY3" fmla="*/ 348966 h 1099308"/>
                <a:gd name="connsiteX4" fmla="*/ 869221 w 965338"/>
                <a:gd name="connsiteY4" fmla="*/ 264601 h 1099308"/>
                <a:gd name="connsiteX5" fmla="*/ 938247 w 965338"/>
                <a:gd name="connsiteY5" fmla="*/ 242870 h 1099308"/>
                <a:gd name="connsiteX6" fmla="*/ 958699 w 965338"/>
                <a:gd name="connsiteY6" fmla="*/ 311897 h 1099308"/>
                <a:gd name="connsiteX7" fmla="*/ 888395 w 965338"/>
                <a:gd name="connsiteY7" fmla="*/ 446115 h 1099308"/>
                <a:gd name="connsiteX8" fmla="*/ 856438 w 965338"/>
                <a:gd name="connsiteY8" fmla="*/ 471680 h 1099308"/>
                <a:gd name="connsiteX9" fmla="*/ 815534 w 965338"/>
                <a:gd name="connsiteY9" fmla="*/ 465289 h 1099308"/>
                <a:gd name="connsiteX10" fmla="*/ 667255 w 965338"/>
                <a:gd name="connsiteY10" fmla="*/ 371975 h 1099308"/>
                <a:gd name="connsiteX11" fmla="*/ 536872 w 965338"/>
                <a:gd name="connsiteY11" fmla="*/ 614846 h 1099308"/>
                <a:gd name="connsiteX12" fmla="*/ 660863 w 965338"/>
                <a:gd name="connsiteY12" fmla="*/ 729890 h 1099308"/>
                <a:gd name="connsiteX13" fmla="*/ 677481 w 965338"/>
                <a:gd name="connsiteY13" fmla="*/ 769516 h 1099308"/>
                <a:gd name="connsiteX14" fmla="*/ 664698 w 965338"/>
                <a:gd name="connsiteY14" fmla="*/ 1050734 h 1099308"/>
                <a:gd name="connsiteX15" fmla="*/ 613568 w 965338"/>
                <a:gd name="connsiteY15" fmla="*/ 1099308 h 1099308"/>
                <a:gd name="connsiteX16" fmla="*/ 611011 w 965338"/>
                <a:gd name="connsiteY16" fmla="*/ 1099308 h 1099308"/>
                <a:gd name="connsiteX17" fmla="*/ 563715 w 965338"/>
                <a:gd name="connsiteY17" fmla="*/ 1045621 h 1099308"/>
                <a:gd name="connsiteX18" fmla="*/ 575220 w 965338"/>
                <a:gd name="connsiteY18" fmla="*/ 788690 h 1099308"/>
                <a:gd name="connsiteX19" fmla="*/ 428219 w 965338"/>
                <a:gd name="connsiteY19" fmla="*/ 651915 h 1099308"/>
                <a:gd name="connsiteX20" fmla="*/ 338740 w 965338"/>
                <a:gd name="connsiteY20" fmla="*/ 816812 h 1099308"/>
                <a:gd name="connsiteX21" fmla="*/ 294001 w 965338"/>
                <a:gd name="connsiteY21" fmla="*/ 843655 h 1099308"/>
                <a:gd name="connsiteX22" fmla="*/ 51131 w 965338"/>
                <a:gd name="connsiteY22" fmla="*/ 843655 h 1099308"/>
                <a:gd name="connsiteX23" fmla="*/ 0 w 965338"/>
                <a:gd name="connsiteY23" fmla="*/ 792525 h 1099308"/>
                <a:gd name="connsiteX24" fmla="*/ 51131 w 965338"/>
                <a:gd name="connsiteY24" fmla="*/ 741394 h 1099308"/>
                <a:gd name="connsiteX25" fmla="*/ 263323 w 965338"/>
                <a:gd name="connsiteY25" fmla="*/ 741394 h 1099308"/>
                <a:gd name="connsiteX26" fmla="*/ 489576 w 965338"/>
                <a:gd name="connsiteY26" fmla="*/ 319566 h 1099308"/>
                <a:gd name="connsiteX27" fmla="*/ 414158 w 965338"/>
                <a:gd name="connsiteY27" fmla="*/ 319566 h 1099308"/>
                <a:gd name="connsiteX28" fmla="*/ 345132 w 965338"/>
                <a:gd name="connsiteY28" fmla="*/ 446115 h 1099308"/>
                <a:gd name="connsiteX29" fmla="*/ 300392 w 965338"/>
                <a:gd name="connsiteY29" fmla="*/ 472958 h 1099308"/>
                <a:gd name="connsiteX30" fmla="*/ 276105 w 965338"/>
                <a:gd name="connsiteY30" fmla="*/ 466567 h 1099308"/>
                <a:gd name="connsiteX31" fmla="*/ 255653 w 965338"/>
                <a:gd name="connsiteY31" fmla="*/ 397540 h 1099308"/>
                <a:gd name="connsiteX32" fmla="*/ 338740 w 965338"/>
                <a:gd name="connsiteY32" fmla="*/ 244149 h 1099308"/>
                <a:gd name="connsiteX33" fmla="*/ 383480 w 965338"/>
                <a:gd name="connsiteY33" fmla="*/ 217305 h 1099308"/>
                <a:gd name="connsiteX34" fmla="*/ 690263 w 965338"/>
                <a:gd name="connsiteY34" fmla="*/ 0 h 1099308"/>
                <a:gd name="connsiteX35" fmla="*/ 792525 w 965338"/>
                <a:gd name="connsiteY35" fmla="*/ 102262 h 1099308"/>
                <a:gd name="connsiteX36" fmla="*/ 690263 w 965338"/>
                <a:gd name="connsiteY36" fmla="*/ 204524 h 1099308"/>
                <a:gd name="connsiteX37" fmla="*/ 588002 w 965338"/>
                <a:gd name="connsiteY37" fmla="*/ 102262 h 1099308"/>
                <a:gd name="connsiteX38" fmla="*/ 690263 w 965338"/>
                <a:gd name="connsiteY38" fmla="*/ 0 h 109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65338" h="1099308">
                  <a:moveTo>
                    <a:pt x="383480" y="217305"/>
                  </a:moveTo>
                  <a:lnTo>
                    <a:pt x="600785" y="217305"/>
                  </a:lnTo>
                  <a:cubicBezTo>
                    <a:pt x="611011" y="217305"/>
                    <a:pt x="619959" y="219862"/>
                    <a:pt x="627628" y="224975"/>
                  </a:cubicBezTo>
                  <a:lnTo>
                    <a:pt x="824481" y="348966"/>
                  </a:lnTo>
                  <a:lnTo>
                    <a:pt x="869221" y="264601"/>
                  </a:lnTo>
                  <a:cubicBezTo>
                    <a:pt x="882003" y="239036"/>
                    <a:pt x="912682" y="230088"/>
                    <a:pt x="938247" y="242870"/>
                  </a:cubicBezTo>
                  <a:cubicBezTo>
                    <a:pt x="963812" y="256931"/>
                    <a:pt x="972760" y="287610"/>
                    <a:pt x="958699" y="311897"/>
                  </a:cubicBezTo>
                  <a:lnTo>
                    <a:pt x="888395" y="446115"/>
                  </a:lnTo>
                  <a:cubicBezTo>
                    <a:pt x="882003" y="458897"/>
                    <a:pt x="870499" y="467845"/>
                    <a:pt x="856438" y="471680"/>
                  </a:cubicBezTo>
                  <a:cubicBezTo>
                    <a:pt x="842377" y="475515"/>
                    <a:pt x="827038" y="472958"/>
                    <a:pt x="815534" y="465289"/>
                  </a:cubicBezTo>
                  <a:lnTo>
                    <a:pt x="667255" y="371975"/>
                  </a:lnTo>
                  <a:lnTo>
                    <a:pt x="536872" y="614846"/>
                  </a:lnTo>
                  <a:lnTo>
                    <a:pt x="660863" y="729890"/>
                  </a:lnTo>
                  <a:cubicBezTo>
                    <a:pt x="672368" y="740116"/>
                    <a:pt x="678759" y="754177"/>
                    <a:pt x="677481" y="769516"/>
                  </a:cubicBezTo>
                  <a:lnTo>
                    <a:pt x="664698" y="1050734"/>
                  </a:lnTo>
                  <a:cubicBezTo>
                    <a:pt x="663420" y="1077578"/>
                    <a:pt x="640411" y="1099308"/>
                    <a:pt x="613568" y="1099308"/>
                  </a:cubicBezTo>
                  <a:cubicBezTo>
                    <a:pt x="612289" y="1099308"/>
                    <a:pt x="612289" y="1099308"/>
                    <a:pt x="611011" y="1099308"/>
                  </a:cubicBezTo>
                  <a:cubicBezTo>
                    <a:pt x="582889" y="1098030"/>
                    <a:pt x="561159" y="1073743"/>
                    <a:pt x="563715" y="1045621"/>
                  </a:cubicBezTo>
                  <a:lnTo>
                    <a:pt x="575220" y="788690"/>
                  </a:lnTo>
                  <a:lnTo>
                    <a:pt x="428219" y="651915"/>
                  </a:lnTo>
                  <a:lnTo>
                    <a:pt x="338740" y="816812"/>
                  </a:lnTo>
                  <a:cubicBezTo>
                    <a:pt x="329793" y="833429"/>
                    <a:pt x="313175" y="843655"/>
                    <a:pt x="294001" y="843655"/>
                  </a:cubicBezTo>
                  <a:lnTo>
                    <a:pt x="51131" y="843655"/>
                  </a:lnTo>
                  <a:cubicBezTo>
                    <a:pt x="23009" y="843655"/>
                    <a:pt x="0" y="820646"/>
                    <a:pt x="0" y="792525"/>
                  </a:cubicBezTo>
                  <a:cubicBezTo>
                    <a:pt x="0" y="764403"/>
                    <a:pt x="23009" y="741394"/>
                    <a:pt x="51131" y="741394"/>
                  </a:cubicBezTo>
                  <a:lnTo>
                    <a:pt x="263323" y="741394"/>
                  </a:lnTo>
                  <a:lnTo>
                    <a:pt x="489576" y="319566"/>
                  </a:lnTo>
                  <a:lnTo>
                    <a:pt x="414158" y="319566"/>
                  </a:lnTo>
                  <a:lnTo>
                    <a:pt x="345132" y="446115"/>
                  </a:lnTo>
                  <a:cubicBezTo>
                    <a:pt x="336184" y="462732"/>
                    <a:pt x="318288" y="472958"/>
                    <a:pt x="300392" y="472958"/>
                  </a:cubicBezTo>
                  <a:cubicBezTo>
                    <a:pt x="292723" y="472958"/>
                    <a:pt x="283775" y="470402"/>
                    <a:pt x="276105" y="466567"/>
                  </a:cubicBezTo>
                  <a:cubicBezTo>
                    <a:pt x="251818" y="453784"/>
                    <a:pt x="241592" y="421828"/>
                    <a:pt x="255653" y="397540"/>
                  </a:cubicBezTo>
                  <a:lnTo>
                    <a:pt x="338740" y="244149"/>
                  </a:lnTo>
                  <a:cubicBezTo>
                    <a:pt x="347688" y="227531"/>
                    <a:pt x="364306" y="217305"/>
                    <a:pt x="383480" y="217305"/>
                  </a:cubicBezTo>
                  <a:close/>
                  <a:moveTo>
                    <a:pt x="690263" y="0"/>
                  </a:moveTo>
                  <a:cubicBezTo>
                    <a:pt x="746742" y="0"/>
                    <a:pt x="792525" y="45784"/>
                    <a:pt x="792525" y="102262"/>
                  </a:cubicBezTo>
                  <a:cubicBezTo>
                    <a:pt x="792525" y="158740"/>
                    <a:pt x="746742" y="204524"/>
                    <a:pt x="690263" y="204524"/>
                  </a:cubicBezTo>
                  <a:cubicBezTo>
                    <a:pt x="633786" y="204524"/>
                    <a:pt x="588002" y="158740"/>
                    <a:pt x="588002" y="102262"/>
                  </a:cubicBezTo>
                  <a:cubicBezTo>
                    <a:pt x="588002" y="45784"/>
                    <a:pt x="633786" y="0"/>
                    <a:pt x="69026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23">
              <a:extLst>
                <a:ext uri="{FF2B5EF4-FFF2-40B4-BE49-F238E27FC236}">
                  <a16:creationId xmlns="" xmlns:a16="http://schemas.microsoft.com/office/drawing/2014/main" id="{D39ECCF2-F04A-4F6E-A8BA-3E29A3E62372}"/>
                </a:ext>
              </a:extLst>
            </p:cNvPr>
            <p:cNvSpPr/>
            <p:nvPr/>
          </p:nvSpPr>
          <p:spPr>
            <a:xfrm rot="20690301">
              <a:off x="7448366" y="4459435"/>
              <a:ext cx="247369" cy="476422"/>
            </a:xfrm>
            <a:custGeom>
              <a:avLst/>
              <a:gdLst>
                <a:gd name="connsiteX0" fmla="*/ 385108 w 716312"/>
                <a:gd name="connsiteY0" fmla="*/ 230088 h 1099310"/>
                <a:gd name="connsiteX1" fmla="*/ 474587 w 716312"/>
                <a:gd name="connsiteY1" fmla="*/ 283775 h 1099310"/>
                <a:gd name="connsiteX2" fmla="*/ 550004 w 716312"/>
                <a:gd name="connsiteY2" fmla="*/ 457619 h 1099310"/>
                <a:gd name="connsiteX3" fmla="*/ 681666 w 716312"/>
                <a:gd name="connsiteY3" fmla="*/ 501081 h 1099310"/>
                <a:gd name="connsiteX4" fmla="*/ 713622 w 716312"/>
                <a:gd name="connsiteY4" fmla="*/ 566273 h 1099310"/>
                <a:gd name="connsiteX5" fmla="*/ 665048 w 716312"/>
                <a:gd name="connsiteY5" fmla="*/ 600786 h 1099310"/>
                <a:gd name="connsiteX6" fmla="*/ 648431 w 716312"/>
                <a:gd name="connsiteY6" fmla="*/ 598230 h 1099310"/>
                <a:gd name="connsiteX7" fmla="*/ 495039 w 716312"/>
                <a:gd name="connsiteY7" fmla="*/ 547099 h 1099310"/>
                <a:gd name="connsiteX8" fmla="*/ 464360 w 716312"/>
                <a:gd name="connsiteY8" fmla="*/ 518977 h 1099310"/>
                <a:gd name="connsiteX9" fmla="*/ 440073 w 716312"/>
                <a:gd name="connsiteY9" fmla="*/ 462732 h 1099310"/>
                <a:gd name="connsiteX10" fmla="*/ 405560 w 716312"/>
                <a:gd name="connsiteY10" fmla="*/ 635299 h 1099310"/>
                <a:gd name="connsiteX11" fmla="*/ 529552 w 716312"/>
                <a:gd name="connsiteY11" fmla="*/ 726056 h 1099310"/>
                <a:gd name="connsiteX12" fmla="*/ 550004 w 716312"/>
                <a:gd name="connsiteY12" fmla="*/ 766961 h 1099310"/>
                <a:gd name="connsiteX13" fmla="*/ 550004 w 716312"/>
                <a:gd name="connsiteY13" fmla="*/ 1048179 h 1099310"/>
                <a:gd name="connsiteX14" fmla="*/ 498874 w 716312"/>
                <a:gd name="connsiteY14" fmla="*/ 1099310 h 1099310"/>
                <a:gd name="connsiteX15" fmla="*/ 447743 w 716312"/>
                <a:gd name="connsiteY15" fmla="*/ 1048179 h 1099310"/>
                <a:gd name="connsiteX16" fmla="*/ 447743 w 716312"/>
                <a:gd name="connsiteY16" fmla="*/ 792526 h 1099310"/>
                <a:gd name="connsiteX17" fmla="*/ 309689 w 716312"/>
                <a:gd name="connsiteY17" fmla="*/ 692821 h 1099310"/>
                <a:gd name="connsiteX18" fmla="*/ 279012 w 716312"/>
                <a:gd name="connsiteY18" fmla="*/ 841100 h 1099310"/>
                <a:gd name="connsiteX19" fmla="*/ 268786 w 716312"/>
                <a:gd name="connsiteY19" fmla="*/ 862831 h 1099310"/>
                <a:gd name="connsiteX20" fmla="*/ 89828 w 716312"/>
                <a:gd name="connsiteY20" fmla="*/ 1080136 h 1099310"/>
                <a:gd name="connsiteX21" fmla="*/ 50201 w 716312"/>
                <a:gd name="connsiteY21" fmla="*/ 1099310 h 1099310"/>
                <a:gd name="connsiteX22" fmla="*/ 18245 w 716312"/>
                <a:gd name="connsiteY22" fmla="*/ 1087805 h 1099310"/>
                <a:gd name="connsiteX23" fmla="*/ 11853 w 716312"/>
                <a:gd name="connsiteY23" fmla="*/ 1016222 h 1099310"/>
                <a:gd name="connsiteX24" fmla="*/ 183141 w 716312"/>
                <a:gd name="connsiteY24" fmla="*/ 807865 h 1099310"/>
                <a:gd name="connsiteX25" fmla="*/ 271342 w 716312"/>
                <a:gd name="connsiteY25" fmla="*/ 377089 h 1099310"/>
                <a:gd name="connsiteX26" fmla="*/ 217655 w 716312"/>
                <a:gd name="connsiteY26" fmla="*/ 397541 h 1099310"/>
                <a:gd name="connsiteX27" fmla="*/ 165245 w 716312"/>
                <a:gd name="connsiteY27" fmla="*/ 530481 h 1099310"/>
                <a:gd name="connsiteX28" fmla="*/ 117949 w 716312"/>
                <a:gd name="connsiteY28" fmla="*/ 562438 h 1099310"/>
                <a:gd name="connsiteX29" fmla="*/ 98775 w 716312"/>
                <a:gd name="connsiteY29" fmla="*/ 558603 h 1099310"/>
                <a:gd name="connsiteX30" fmla="*/ 70654 w 716312"/>
                <a:gd name="connsiteY30" fmla="*/ 492132 h 1099310"/>
                <a:gd name="connsiteX31" fmla="*/ 134567 w 716312"/>
                <a:gd name="connsiteY31" fmla="*/ 338741 h 1099310"/>
                <a:gd name="connsiteX32" fmla="*/ 162689 w 716312"/>
                <a:gd name="connsiteY32" fmla="*/ 310619 h 1099310"/>
                <a:gd name="connsiteX33" fmla="*/ 341646 w 716312"/>
                <a:gd name="connsiteY33" fmla="*/ 240314 h 1099310"/>
                <a:gd name="connsiteX34" fmla="*/ 385108 w 716312"/>
                <a:gd name="connsiteY34" fmla="*/ 230088 h 1099310"/>
                <a:gd name="connsiteX35" fmla="*/ 422178 w 716312"/>
                <a:gd name="connsiteY35" fmla="*/ 0 h 1099310"/>
                <a:gd name="connsiteX36" fmla="*/ 524440 w 716312"/>
                <a:gd name="connsiteY36" fmla="*/ 102261 h 1099310"/>
                <a:gd name="connsiteX37" fmla="*/ 422178 w 716312"/>
                <a:gd name="connsiteY37" fmla="*/ 204524 h 1099310"/>
                <a:gd name="connsiteX38" fmla="*/ 319916 w 716312"/>
                <a:gd name="connsiteY38" fmla="*/ 102261 h 1099310"/>
                <a:gd name="connsiteX39" fmla="*/ 422178 w 716312"/>
                <a:gd name="connsiteY39" fmla="*/ 0 h 10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16312" h="1099310">
                  <a:moveTo>
                    <a:pt x="385108" y="230088"/>
                  </a:moveTo>
                  <a:cubicBezTo>
                    <a:pt x="423456" y="230088"/>
                    <a:pt x="456691" y="251819"/>
                    <a:pt x="474587" y="283775"/>
                  </a:cubicBezTo>
                  <a:cubicBezTo>
                    <a:pt x="477143" y="288888"/>
                    <a:pt x="550004" y="457619"/>
                    <a:pt x="550004" y="457619"/>
                  </a:cubicBezTo>
                  <a:lnTo>
                    <a:pt x="681666" y="501081"/>
                  </a:lnTo>
                  <a:cubicBezTo>
                    <a:pt x="708509" y="510029"/>
                    <a:pt x="722570" y="539429"/>
                    <a:pt x="713622" y="566273"/>
                  </a:cubicBezTo>
                  <a:cubicBezTo>
                    <a:pt x="705953" y="586725"/>
                    <a:pt x="686779" y="600786"/>
                    <a:pt x="665048" y="600786"/>
                  </a:cubicBezTo>
                  <a:cubicBezTo>
                    <a:pt x="658657" y="600786"/>
                    <a:pt x="653544" y="599508"/>
                    <a:pt x="648431" y="598230"/>
                  </a:cubicBezTo>
                  <a:lnTo>
                    <a:pt x="495039" y="547099"/>
                  </a:lnTo>
                  <a:cubicBezTo>
                    <a:pt x="480978" y="541986"/>
                    <a:pt x="470752" y="531760"/>
                    <a:pt x="464360" y="518977"/>
                  </a:cubicBezTo>
                  <a:lnTo>
                    <a:pt x="440073" y="462732"/>
                  </a:lnTo>
                  <a:lnTo>
                    <a:pt x="405560" y="635299"/>
                  </a:lnTo>
                  <a:lnTo>
                    <a:pt x="529552" y="726056"/>
                  </a:lnTo>
                  <a:cubicBezTo>
                    <a:pt x="542335" y="735004"/>
                    <a:pt x="550004" y="750343"/>
                    <a:pt x="550004" y="766961"/>
                  </a:cubicBezTo>
                  <a:lnTo>
                    <a:pt x="550004" y="1048179"/>
                  </a:lnTo>
                  <a:cubicBezTo>
                    <a:pt x="550004" y="1076301"/>
                    <a:pt x="526995" y="1099310"/>
                    <a:pt x="498874" y="1099310"/>
                  </a:cubicBezTo>
                  <a:cubicBezTo>
                    <a:pt x="470752" y="1099310"/>
                    <a:pt x="447743" y="1076301"/>
                    <a:pt x="447743" y="1048179"/>
                  </a:cubicBezTo>
                  <a:lnTo>
                    <a:pt x="447743" y="792526"/>
                  </a:lnTo>
                  <a:lnTo>
                    <a:pt x="309689" y="692821"/>
                  </a:lnTo>
                  <a:lnTo>
                    <a:pt x="279012" y="841100"/>
                  </a:lnTo>
                  <a:cubicBezTo>
                    <a:pt x="277734" y="848770"/>
                    <a:pt x="273899" y="856439"/>
                    <a:pt x="268786" y="862831"/>
                  </a:cubicBezTo>
                  <a:lnTo>
                    <a:pt x="89828" y="1080136"/>
                  </a:lnTo>
                  <a:cubicBezTo>
                    <a:pt x="79601" y="1092918"/>
                    <a:pt x="65541" y="1099310"/>
                    <a:pt x="50201" y="1099310"/>
                  </a:cubicBezTo>
                  <a:cubicBezTo>
                    <a:pt x="38697" y="1099310"/>
                    <a:pt x="27193" y="1095475"/>
                    <a:pt x="18245" y="1087805"/>
                  </a:cubicBezTo>
                  <a:cubicBezTo>
                    <a:pt x="-3486" y="1069910"/>
                    <a:pt x="-6042" y="1037953"/>
                    <a:pt x="11853" y="1016222"/>
                  </a:cubicBezTo>
                  <a:lnTo>
                    <a:pt x="183141" y="807865"/>
                  </a:lnTo>
                  <a:lnTo>
                    <a:pt x="271342" y="377089"/>
                  </a:lnTo>
                  <a:lnTo>
                    <a:pt x="217655" y="397541"/>
                  </a:lnTo>
                  <a:lnTo>
                    <a:pt x="165245" y="530481"/>
                  </a:lnTo>
                  <a:cubicBezTo>
                    <a:pt x="157576" y="550934"/>
                    <a:pt x="138402" y="562438"/>
                    <a:pt x="117949" y="562438"/>
                  </a:cubicBezTo>
                  <a:cubicBezTo>
                    <a:pt x="111558" y="562438"/>
                    <a:pt x="105167" y="561160"/>
                    <a:pt x="98775" y="558603"/>
                  </a:cubicBezTo>
                  <a:cubicBezTo>
                    <a:pt x="71932" y="548377"/>
                    <a:pt x="60427" y="517699"/>
                    <a:pt x="70654" y="492132"/>
                  </a:cubicBezTo>
                  <a:lnTo>
                    <a:pt x="134567" y="338741"/>
                  </a:lnTo>
                  <a:cubicBezTo>
                    <a:pt x="139680" y="325958"/>
                    <a:pt x="149906" y="315732"/>
                    <a:pt x="162689" y="310619"/>
                  </a:cubicBezTo>
                  <a:lnTo>
                    <a:pt x="341646" y="240314"/>
                  </a:lnTo>
                  <a:cubicBezTo>
                    <a:pt x="354430" y="233923"/>
                    <a:pt x="369769" y="230088"/>
                    <a:pt x="385108" y="230088"/>
                  </a:cubicBezTo>
                  <a:close/>
                  <a:moveTo>
                    <a:pt x="422178" y="0"/>
                  </a:moveTo>
                  <a:cubicBezTo>
                    <a:pt x="478656" y="0"/>
                    <a:pt x="524440" y="45784"/>
                    <a:pt x="524440" y="102261"/>
                  </a:cubicBezTo>
                  <a:cubicBezTo>
                    <a:pt x="524440" y="158740"/>
                    <a:pt x="478656" y="204524"/>
                    <a:pt x="422178" y="204524"/>
                  </a:cubicBezTo>
                  <a:cubicBezTo>
                    <a:pt x="365700" y="204524"/>
                    <a:pt x="319916" y="158740"/>
                    <a:pt x="319916" y="102261"/>
                  </a:cubicBezTo>
                  <a:cubicBezTo>
                    <a:pt x="319916" y="45784"/>
                    <a:pt x="365700" y="0"/>
                    <a:pt x="42217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TextBox 44">
              <a:extLst>
                <a:ext uri="{FF2B5EF4-FFF2-40B4-BE49-F238E27FC236}">
                  <a16:creationId xmlns="" xmlns:a16="http://schemas.microsoft.com/office/drawing/2014/main" id="{B284FB18-4D1C-446F-813E-DBE68B16205B}"/>
                </a:ext>
              </a:extLst>
            </p:cNvPr>
            <p:cNvSpPr txBox="1"/>
            <p:nvPr/>
          </p:nvSpPr>
          <p:spPr>
            <a:xfrm>
              <a:off x="8980224" y="4692973"/>
              <a:ext cx="1896276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/>
                <a:t>Auxiliar </a:t>
              </a:r>
              <a:r>
                <a:rPr lang="en-US" b="1" noProof="1" smtClean="0"/>
                <a:t>Técnico</a:t>
              </a:r>
            </a:p>
            <a:p>
              <a:pPr algn="r"/>
              <a:r>
                <a:rPr lang="en-US" b="1" noProof="1" smtClean="0"/>
                <a:t>CETPRO, IES e IEST</a:t>
              </a:r>
              <a:endParaRPr lang="en-US" b="1" noProof="1"/>
            </a:p>
          </p:txBody>
        </p:sp>
        <p:sp>
          <p:nvSpPr>
            <p:cNvPr id="128" name="TextBox 44">
              <a:extLst>
                <a:ext uri="{FF2B5EF4-FFF2-40B4-BE49-F238E27FC236}">
                  <a16:creationId xmlns="" xmlns:a16="http://schemas.microsoft.com/office/drawing/2014/main" id="{C5C51ACC-B7FE-4A3E-954D-6C2F2AB037D5}"/>
                </a:ext>
              </a:extLst>
            </p:cNvPr>
            <p:cNvSpPr txBox="1"/>
            <p:nvPr/>
          </p:nvSpPr>
          <p:spPr>
            <a:xfrm>
              <a:off x="7553941" y="1633295"/>
              <a:ext cx="2087572" cy="30777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n-US" b="1" noProof="1" smtClean="0"/>
                <a:t>Inserción laboral</a:t>
              </a:r>
              <a:endParaRPr lang="en-US" b="1" noProof="1"/>
            </a:p>
          </p:txBody>
        </p:sp>
        <p:sp>
          <p:nvSpPr>
            <p:cNvPr id="129" name="TextBox 44">
              <a:extLst>
                <a:ext uri="{FF2B5EF4-FFF2-40B4-BE49-F238E27FC236}">
                  <a16:creationId xmlns="" xmlns:a16="http://schemas.microsoft.com/office/drawing/2014/main" id="{EBBA4B4E-7737-4EB4-A78E-82EBC5B71721}"/>
                </a:ext>
              </a:extLst>
            </p:cNvPr>
            <p:cNvSpPr txBox="1"/>
            <p:nvPr/>
          </p:nvSpPr>
          <p:spPr>
            <a:xfrm>
              <a:off x="9435150" y="3396581"/>
              <a:ext cx="2333766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/>
                <a:t>Profesional </a:t>
              </a:r>
              <a:r>
                <a:rPr lang="en-US" b="1" noProof="1" smtClean="0"/>
                <a:t>Técnico</a:t>
              </a:r>
            </a:p>
            <a:p>
              <a:pPr algn="r"/>
              <a:r>
                <a:rPr lang="en-US" b="1" noProof="1" smtClean="0"/>
                <a:t>IES, IEST  y EEST</a:t>
              </a:r>
              <a:endParaRPr lang="en-US" b="1" noProof="1"/>
            </a:p>
          </p:txBody>
        </p:sp>
        <p:sp>
          <p:nvSpPr>
            <p:cNvPr id="130" name="TextBox 44">
              <a:extLst>
                <a:ext uri="{FF2B5EF4-FFF2-40B4-BE49-F238E27FC236}">
                  <a16:creationId xmlns="" xmlns:a16="http://schemas.microsoft.com/office/drawing/2014/main" id="{2AF4DEFE-5B3D-4469-9522-B1A1CA381C72}"/>
                </a:ext>
              </a:extLst>
            </p:cNvPr>
            <p:cNvSpPr txBox="1"/>
            <p:nvPr/>
          </p:nvSpPr>
          <p:spPr>
            <a:xfrm>
              <a:off x="5145206" y="4824332"/>
              <a:ext cx="1590214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 smtClean="0"/>
                <a:t>Educación Básica</a:t>
              </a:r>
            </a:p>
            <a:p>
              <a:pPr algn="r"/>
              <a:r>
                <a:rPr lang="en-US" b="1" noProof="1" smtClean="0"/>
                <a:t>EBR</a:t>
              </a:r>
              <a:r>
                <a:rPr lang="en-US" b="1" noProof="1"/>
                <a:t>, EBA y EBE</a:t>
              </a:r>
            </a:p>
          </p:txBody>
        </p:sp>
        <p:sp>
          <p:nvSpPr>
            <p:cNvPr id="131" name="TextBox 44">
              <a:extLst>
                <a:ext uri="{FF2B5EF4-FFF2-40B4-BE49-F238E27FC236}">
                  <a16:creationId xmlns="" xmlns:a16="http://schemas.microsoft.com/office/drawing/2014/main" id="{21A8BF0F-58DF-4ADC-BD9A-1A4B0B4A7DC3}"/>
                </a:ext>
              </a:extLst>
            </p:cNvPr>
            <p:cNvSpPr txBox="1"/>
            <p:nvPr/>
          </p:nvSpPr>
          <p:spPr>
            <a:xfrm>
              <a:off x="5813948" y="2740185"/>
              <a:ext cx="182443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 smtClean="0"/>
                <a:t>Técnico</a:t>
              </a:r>
            </a:p>
            <a:p>
              <a:pPr algn="r"/>
              <a:r>
                <a:rPr lang="en-US" b="1" noProof="1" smtClean="0"/>
                <a:t>CETPRO, IES e IEST</a:t>
              </a:r>
              <a:endParaRPr lang="en-US" b="1" noProof="1"/>
            </a:p>
          </p:txBody>
        </p:sp>
      </p:grpSp>
      <p:sp>
        <p:nvSpPr>
          <p:cNvPr id="135" name="CuadroTexto 134">
            <a:extLst>
              <a:ext uri="{FF2B5EF4-FFF2-40B4-BE49-F238E27FC236}">
                <a16:creationId xmlns="" xmlns:a16="http://schemas.microsoft.com/office/drawing/2014/main" id="{B14A872C-3538-4E30-985F-5C5687640086}"/>
              </a:ext>
            </a:extLst>
          </p:cNvPr>
          <p:cNvSpPr txBox="1"/>
          <p:nvPr/>
        </p:nvSpPr>
        <p:spPr>
          <a:xfrm>
            <a:off x="579580" y="2129587"/>
            <a:ext cx="4751212" cy="27238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1900" dirty="0" smtClean="0"/>
              <a:t>Es un atributo del sistema educativo que posibilita el </a:t>
            </a:r>
            <a:r>
              <a:rPr lang="es-ES" sz="1900" b="1" dirty="0" smtClean="0">
                <a:solidFill>
                  <a:srgbClr val="C00000"/>
                </a:solidFill>
              </a:rPr>
              <a:t>desplazamiento entre </a:t>
            </a:r>
            <a:r>
              <a:rPr lang="es-ES" sz="1900" b="1" dirty="0">
                <a:solidFill>
                  <a:srgbClr val="C00000"/>
                </a:solidFill>
              </a:rPr>
              <a:t>las distintas ofertas y </a:t>
            </a:r>
            <a:r>
              <a:rPr lang="es-ES" sz="1900" b="1" dirty="0" smtClean="0">
                <a:solidFill>
                  <a:srgbClr val="C00000"/>
                </a:solidFill>
              </a:rPr>
              <a:t>niveles formativos.</a:t>
            </a:r>
            <a:r>
              <a:rPr lang="es-ES" sz="1900" dirty="0" smtClean="0"/>
              <a:t> Asimismo, permite la implementación de procesos para la articulación </a:t>
            </a:r>
            <a:r>
              <a:rPr lang="es-ES" sz="1900" dirty="0"/>
              <a:t>entre las diferentes instituciones educativas </a:t>
            </a:r>
            <a:r>
              <a:rPr lang="es-ES" sz="1900" dirty="0" smtClean="0"/>
              <a:t>con el fin de reconocer </a:t>
            </a:r>
            <a:r>
              <a:rPr lang="es-ES" sz="1900" dirty="0"/>
              <a:t>el aprendizaje de las personas.</a:t>
            </a:r>
            <a:endParaRPr lang="es-PE" sz="1900" dirty="0"/>
          </a:p>
          <a:p>
            <a:pPr algn="just"/>
            <a:r>
              <a:rPr lang="es-ES" sz="1900" dirty="0"/>
              <a:t> </a:t>
            </a:r>
            <a:endParaRPr lang="es-PE" sz="1900" dirty="0"/>
          </a:p>
        </p:txBody>
      </p:sp>
    </p:spTree>
    <p:extLst>
      <p:ext uri="{BB962C8B-B14F-4D97-AF65-F5344CB8AC3E}">
        <p14:creationId xmlns="" xmlns:p14="http://schemas.microsoft.com/office/powerpoint/2010/main" val="1244718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Elipse"/>
          <p:cNvSpPr/>
          <p:nvPr/>
        </p:nvSpPr>
        <p:spPr>
          <a:xfrm>
            <a:off x="1528549" y="2183643"/>
            <a:ext cx="9212239" cy="3821372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335850" y="616919"/>
            <a:ext cx="11471564" cy="720437"/>
            <a:chOff x="383976" y="761298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83976" y="761298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Propósitos de la transitabilidad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" name="7 Elipse"/>
          <p:cNvSpPr/>
          <p:nvPr/>
        </p:nvSpPr>
        <p:spPr>
          <a:xfrm>
            <a:off x="8305068" y="4067032"/>
            <a:ext cx="2203707" cy="215500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Mitigar la interrupción educativa</a:t>
            </a:r>
            <a:endParaRPr lang="es-ES" sz="1800" b="1" dirty="0"/>
          </a:p>
        </p:txBody>
      </p:sp>
      <p:sp>
        <p:nvSpPr>
          <p:cNvPr id="9" name="8 Elipse"/>
          <p:cNvSpPr/>
          <p:nvPr/>
        </p:nvSpPr>
        <p:spPr>
          <a:xfrm>
            <a:off x="6477303" y="1474890"/>
            <a:ext cx="2203200" cy="215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Favorecer la trayectoria formativa</a:t>
            </a:r>
            <a:endParaRPr lang="es-ES" sz="1800" b="1" dirty="0"/>
          </a:p>
        </p:txBody>
      </p:sp>
      <p:sp>
        <p:nvSpPr>
          <p:cNvPr id="10" name="9 Elipse"/>
          <p:cNvSpPr/>
          <p:nvPr/>
        </p:nvSpPr>
        <p:spPr>
          <a:xfrm>
            <a:off x="2124911" y="1570422"/>
            <a:ext cx="2203200" cy="2156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Cierre de brechas educativas</a:t>
            </a:r>
            <a:endParaRPr lang="es-ES" sz="1800" b="1" dirty="0"/>
          </a:p>
        </p:txBody>
      </p:sp>
      <p:sp>
        <p:nvSpPr>
          <p:cNvPr id="11" name="10 Elipse"/>
          <p:cNvSpPr/>
          <p:nvPr/>
        </p:nvSpPr>
        <p:spPr>
          <a:xfrm>
            <a:off x="3231218" y="4271749"/>
            <a:ext cx="2541785" cy="23292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Fortalecer la competitividad del capital humano</a:t>
            </a:r>
            <a:endParaRPr lang="es-ES" sz="1800" b="1" dirty="0"/>
          </a:p>
        </p:txBody>
      </p:sp>
    </p:spTree>
    <p:extLst>
      <p:ext uri="{BB962C8B-B14F-4D97-AF65-F5344CB8AC3E}">
        <p14:creationId xmlns="" xmlns:p14="http://schemas.microsoft.com/office/powerpoint/2010/main" val="2988823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12092" y="616891"/>
            <a:ext cx="11630526" cy="657728"/>
            <a:chOff x="360218" y="761269"/>
            <a:chExt cx="11471564" cy="720437"/>
          </a:xfrm>
        </p:grpSpPr>
        <p:sp>
          <p:nvSpPr>
            <p:cNvPr id="6" name="Rectángulo 138">
              <a:extLst>
                <a:ext uri="{FF2B5EF4-FFF2-40B4-BE49-F238E27FC236}">
                  <a16:creationId xmlns="" xmlns:a16="http://schemas.microsoft.com/office/drawing/2014/main" id="{5B578498-DC77-4726-A668-52AD7E80050D}"/>
                </a:ext>
              </a:extLst>
            </p:cNvPr>
            <p:cNvSpPr txBox="1">
              <a:spLocks/>
            </p:cNvSpPr>
            <p:nvPr/>
          </p:nvSpPr>
          <p:spPr>
            <a:xfrm>
              <a:off x="360218" y="761269"/>
              <a:ext cx="11471564" cy="7204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Principios </a:t>
              </a:r>
              <a:r>
                <a:rPr lang="es-PE" sz="3200" b="1" dirty="0" smtClean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que rigen la </a:t>
              </a:r>
              <a:r>
                <a:rPr lang="es-PE" sz="3200" b="1" dirty="0">
                  <a:solidFill>
                    <a:srgbClr val="C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transitabilidad</a:t>
              </a: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Google Shape;109;g871862aecb_0_1034"/>
            <p:cNvCxnSpPr/>
            <p:nvPr/>
          </p:nvCxnSpPr>
          <p:spPr>
            <a:xfrm>
              <a:off x="432712" y="1455239"/>
              <a:ext cx="2160000" cy="0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" name="33 Grupo"/>
          <p:cNvGrpSpPr/>
          <p:nvPr/>
        </p:nvGrpSpPr>
        <p:grpSpPr>
          <a:xfrm>
            <a:off x="6580862" y="1436905"/>
            <a:ext cx="4651782" cy="1016192"/>
            <a:chOff x="6580862" y="1436905"/>
            <a:chExt cx="4651782" cy="1016192"/>
          </a:xfrm>
        </p:grpSpPr>
        <p:sp>
          <p:nvSpPr>
            <p:cNvPr id="20" name="19 Forma libre"/>
            <p:cNvSpPr/>
            <p:nvPr/>
          </p:nvSpPr>
          <p:spPr>
            <a:xfrm rot="21600000">
              <a:off x="7088958" y="1436905"/>
              <a:ext cx="4143686" cy="1016192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1" rIns="177800" bIns="9525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Interculturalidad</a:t>
              </a:r>
              <a:endParaRPr lang="es-PE" sz="2500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6580862" y="1436906"/>
              <a:ext cx="1016190" cy="101619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="" xmlns:dgm="http://schemas.openxmlformats.org/drawingml/2006/diagram"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34 Grupo"/>
          <p:cNvGrpSpPr/>
          <p:nvPr/>
        </p:nvGrpSpPr>
        <p:grpSpPr>
          <a:xfrm>
            <a:off x="6580862" y="2756437"/>
            <a:ext cx="4651782" cy="1016190"/>
            <a:chOff x="6580862" y="2756437"/>
            <a:chExt cx="4651782" cy="1016190"/>
          </a:xfrm>
        </p:grpSpPr>
        <p:sp>
          <p:nvSpPr>
            <p:cNvPr id="22" name="21 Forma libre"/>
            <p:cNvSpPr/>
            <p:nvPr/>
          </p:nvSpPr>
          <p:spPr>
            <a:xfrm rot="21600000">
              <a:off x="7088958" y="2756437"/>
              <a:ext cx="4143686" cy="1016190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0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Flexibilidad</a:t>
              </a:r>
              <a:endParaRPr lang="es-PE" sz="2500" kern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580862" y="2756437"/>
              <a:ext cx="1016190" cy="101619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="" xmlns:dgm="http://schemas.openxmlformats.org/drawingml/2006/diagram"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6" name="35 Grupo"/>
          <p:cNvGrpSpPr/>
          <p:nvPr/>
        </p:nvGrpSpPr>
        <p:grpSpPr>
          <a:xfrm>
            <a:off x="6580862" y="4075968"/>
            <a:ext cx="4651782" cy="1016191"/>
            <a:chOff x="6580862" y="4075968"/>
            <a:chExt cx="4651782" cy="1016191"/>
          </a:xfrm>
        </p:grpSpPr>
        <p:sp>
          <p:nvSpPr>
            <p:cNvPr id="24" name="23 Forma libre"/>
            <p:cNvSpPr/>
            <p:nvPr/>
          </p:nvSpPr>
          <p:spPr>
            <a:xfrm rot="21600000">
              <a:off x="7088958" y="4075968"/>
              <a:ext cx="4143686" cy="1016191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1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Pertinencia</a:t>
              </a:r>
              <a:endParaRPr lang="es-PE" sz="25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>
              <a:off x="6580862" y="4075969"/>
              <a:ext cx="1016190" cy="101619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="" xmlns:dgm="http://schemas.openxmlformats.org/drawingml/2006/diagram" xmlns:a14="http://schemas.microsoft.com/office/drawing/2010/main" val="0"/>
                  </a:ext>
                </a:extLst>
              </a:blip>
              <a:srcRect/>
              <a:stretch>
                <a:fillRect l="-54000" r="-54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36 Grupo"/>
          <p:cNvGrpSpPr/>
          <p:nvPr/>
        </p:nvGrpSpPr>
        <p:grpSpPr>
          <a:xfrm>
            <a:off x="6580862" y="5395499"/>
            <a:ext cx="4651783" cy="1016191"/>
            <a:chOff x="6580862" y="5395499"/>
            <a:chExt cx="4651783" cy="1016191"/>
          </a:xfrm>
        </p:grpSpPr>
        <p:sp>
          <p:nvSpPr>
            <p:cNvPr id="26" name="25 Forma libre"/>
            <p:cNvSpPr/>
            <p:nvPr/>
          </p:nvSpPr>
          <p:spPr>
            <a:xfrm rot="21600000">
              <a:off x="7088958" y="5395499"/>
              <a:ext cx="4143687" cy="1016191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1" rIns="177801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Territorialidad</a:t>
              </a:r>
              <a:endParaRPr lang="es-PE" sz="2500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6580862" y="5395500"/>
              <a:ext cx="1016190" cy="101619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="" xmlns:dgm="http://schemas.openxmlformats.org/drawingml/2006/diagram"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29 Grupo"/>
          <p:cNvGrpSpPr/>
          <p:nvPr/>
        </p:nvGrpSpPr>
        <p:grpSpPr>
          <a:xfrm>
            <a:off x="857602" y="1436905"/>
            <a:ext cx="4690034" cy="1016192"/>
            <a:chOff x="857602" y="1436905"/>
            <a:chExt cx="4690034" cy="1016192"/>
          </a:xfrm>
        </p:grpSpPr>
        <p:sp>
          <p:nvSpPr>
            <p:cNvPr id="10" name="9 Forma libre"/>
            <p:cNvSpPr/>
            <p:nvPr/>
          </p:nvSpPr>
          <p:spPr>
            <a:xfrm rot="21600000">
              <a:off x="1403950" y="1436905"/>
              <a:ext cx="4143686" cy="1016192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1" rIns="177800" bIns="9525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Accesibilidad</a:t>
              </a:r>
              <a:endParaRPr lang="es-PE" sz="2500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146" name="Picture 2" descr="C:\Users\Nancy.Nancy-HP\Documents\0_NR\4_GESTIÓN PEDAGÓGICA\2021\6_TRANSITABILIDAD\AT TRANSITABILIDAD\imagen 9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602" y="1473957"/>
              <a:ext cx="1015200" cy="971309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31" name="30 Grupo"/>
          <p:cNvGrpSpPr/>
          <p:nvPr/>
        </p:nvGrpSpPr>
        <p:grpSpPr>
          <a:xfrm>
            <a:off x="832513" y="2702257"/>
            <a:ext cx="4715123" cy="1070371"/>
            <a:chOff x="832513" y="2702257"/>
            <a:chExt cx="4715123" cy="1070371"/>
          </a:xfrm>
        </p:grpSpPr>
        <p:sp>
          <p:nvSpPr>
            <p:cNvPr id="13" name="12 Forma libre"/>
            <p:cNvSpPr/>
            <p:nvPr/>
          </p:nvSpPr>
          <p:spPr>
            <a:xfrm rot="21600000">
              <a:off x="1403950" y="2756438"/>
              <a:ext cx="4143686" cy="1016190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0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Continuidad formativa</a:t>
              </a:r>
              <a:endParaRPr lang="es-PE" sz="2500" kern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47" name="Picture 3" descr="C:\Users\Nancy.Nancy-HP\Documents\0_NR\4_GESTIÓN PEDAGÓGICA\2021\6_TRANSITABILIDAD\AT TRANSITABILIDAD\imagen 10.jpg"/>
            <p:cNvPicPr>
              <a:picLocks noChangeAspect="1" noChangeArrowheads="1"/>
            </p:cNvPicPr>
            <p:nvPr/>
          </p:nvPicPr>
          <p:blipFill>
            <a:blip r:embed="rId7"/>
            <a:srcRect l="23029" t="1667" r="27032" b="6875"/>
            <a:stretch>
              <a:fillRect/>
            </a:stretch>
          </p:blipFill>
          <p:spPr bwMode="auto">
            <a:xfrm>
              <a:off x="832513" y="2702257"/>
              <a:ext cx="1119116" cy="1050876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</p:pic>
      </p:grpSp>
      <p:grpSp>
        <p:nvGrpSpPr>
          <p:cNvPr id="32" name="31 Grupo"/>
          <p:cNvGrpSpPr/>
          <p:nvPr/>
        </p:nvGrpSpPr>
        <p:grpSpPr>
          <a:xfrm>
            <a:off x="832514" y="4044639"/>
            <a:ext cx="4715122" cy="1080664"/>
            <a:chOff x="832514" y="4044639"/>
            <a:chExt cx="4715122" cy="1080664"/>
          </a:xfrm>
        </p:grpSpPr>
        <p:sp>
          <p:nvSpPr>
            <p:cNvPr id="15" name="14 Forma libre"/>
            <p:cNvSpPr/>
            <p:nvPr/>
          </p:nvSpPr>
          <p:spPr>
            <a:xfrm rot="21600000">
              <a:off x="1403950" y="4075968"/>
              <a:ext cx="4143686" cy="1016191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1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Equidad</a:t>
              </a:r>
              <a:endParaRPr lang="es-PE" sz="25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50" name="Picture 6" descr="Que es equidad de genero? - webquest equidad de genero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2514" y="4044639"/>
              <a:ext cx="1078173" cy="1080664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</p:pic>
      </p:grpSp>
      <p:grpSp>
        <p:nvGrpSpPr>
          <p:cNvPr id="33" name="32 Grupo"/>
          <p:cNvGrpSpPr/>
          <p:nvPr/>
        </p:nvGrpSpPr>
        <p:grpSpPr>
          <a:xfrm>
            <a:off x="818866" y="5322627"/>
            <a:ext cx="4728771" cy="1089064"/>
            <a:chOff x="818866" y="5322627"/>
            <a:chExt cx="4728771" cy="1089064"/>
          </a:xfrm>
        </p:grpSpPr>
        <p:sp>
          <p:nvSpPr>
            <p:cNvPr id="17" name="16 Forma libre"/>
            <p:cNvSpPr/>
            <p:nvPr/>
          </p:nvSpPr>
          <p:spPr>
            <a:xfrm rot="21600000">
              <a:off x="1403950" y="5395500"/>
              <a:ext cx="4143687" cy="1016191"/>
            </a:xfrm>
            <a:custGeom>
              <a:avLst/>
              <a:gdLst>
                <a:gd name="connsiteX0" fmla="*/ 0 w 4143686"/>
                <a:gd name="connsiteY0" fmla="*/ 0 h 1016190"/>
                <a:gd name="connsiteX1" fmla="*/ 3635591 w 4143686"/>
                <a:gd name="connsiteY1" fmla="*/ 0 h 1016190"/>
                <a:gd name="connsiteX2" fmla="*/ 4143686 w 4143686"/>
                <a:gd name="connsiteY2" fmla="*/ 508095 h 1016190"/>
                <a:gd name="connsiteX3" fmla="*/ 3635591 w 4143686"/>
                <a:gd name="connsiteY3" fmla="*/ 1016190 h 1016190"/>
                <a:gd name="connsiteX4" fmla="*/ 0 w 4143686"/>
                <a:gd name="connsiteY4" fmla="*/ 1016190 h 1016190"/>
                <a:gd name="connsiteX5" fmla="*/ 0 w 4143686"/>
                <a:gd name="connsiteY5" fmla="*/ 0 h 101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686" h="1016190">
                  <a:moveTo>
                    <a:pt x="4143686" y="1016189"/>
                  </a:moveTo>
                  <a:lnTo>
                    <a:pt x="508095" y="1016189"/>
                  </a:lnTo>
                  <a:lnTo>
                    <a:pt x="0" y="508095"/>
                  </a:lnTo>
                  <a:lnTo>
                    <a:pt x="508095" y="1"/>
                  </a:lnTo>
                  <a:lnTo>
                    <a:pt x="4143686" y="1"/>
                  </a:lnTo>
                  <a:lnTo>
                    <a:pt x="4143686" y="10161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161" tIns="95251" rIns="177801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kern="12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Inclusión</a:t>
              </a:r>
              <a:endParaRPr lang="es-PE" sz="2500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51" name="Picture 7" descr="C:\Users\Nancy.Nancy-HP\Documents\0_NR\4_GESTIÓN PEDAGÓGICA\2021\6_TRANSITABILIDAD\AT TRANSITABILIDAD\imagen 12-jpj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8866" y="5322627"/>
              <a:ext cx="1105468" cy="1050877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752125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EDU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NEDU" id="{154990D3-E730-45B0-B5B7-AD7531F4857F}" vid="{BB1F41FF-469D-467D-AA1C-13C2EFA80D7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MINEDU</Template>
  <TotalTime>11884</TotalTime>
  <Words>1426</Words>
  <Application>Microsoft Office PowerPoint</Application>
  <PresentationFormat>Personalizado</PresentationFormat>
  <Paragraphs>196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Montserrat</vt:lpstr>
      <vt:lpstr>Times New Roman</vt:lpstr>
      <vt:lpstr>MINEDU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Vásquez</dc:creator>
  <cp:lastModifiedBy>Nancy</cp:lastModifiedBy>
  <cp:revision>668</cp:revision>
  <dcterms:modified xsi:type="dcterms:W3CDTF">2021-06-24T14:40:14Z</dcterms:modified>
</cp:coreProperties>
</file>