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7" r:id="rId2"/>
    <p:sldId id="301" r:id="rId3"/>
    <p:sldId id="300" r:id="rId4"/>
    <p:sldId id="302" r:id="rId5"/>
    <p:sldId id="294" r:id="rId6"/>
    <p:sldId id="299" r:id="rId7"/>
    <p:sldId id="259" r:id="rId8"/>
    <p:sldId id="260" r:id="rId9"/>
    <p:sldId id="262" r:id="rId10"/>
    <p:sldId id="265" r:id="rId11"/>
    <p:sldId id="263" r:id="rId12"/>
    <p:sldId id="264" r:id="rId13"/>
    <p:sldId id="266" r:id="rId14"/>
    <p:sldId id="268" r:id="rId15"/>
    <p:sldId id="282" r:id="rId16"/>
    <p:sldId id="267" r:id="rId17"/>
    <p:sldId id="283" r:id="rId18"/>
    <p:sldId id="295" r:id="rId19"/>
    <p:sldId id="297" r:id="rId20"/>
    <p:sldId id="298" r:id="rId21"/>
    <p:sldId id="270" r:id="rId22"/>
    <p:sldId id="271" r:id="rId23"/>
    <p:sldId id="272" r:id="rId24"/>
    <p:sldId id="276" r:id="rId25"/>
    <p:sldId id="277" r:id="rId26"/>
    <p:sldId id="285" r:id="rId27"/>
    <p:sldId id="304" r:id="rId28"/>
    <p:sldId id="305" r:id="rId29"/>
    <p:sldId id="306" r:id="rId30"/>
    <p:sldId id="307" r:id="rId31"/>
    <p:sldId id="286" r:id="rId32"/>
    <p:sldId id="287" r:id="rId33"/>
    <p:sldId id="288" r:id="rId34"/>
    <p:sldId id="289" r:id="rId35"/>
    <p:sldId id="291" r:id="rId36"/>
    <p:sldId id="279" r:id="rId37"/>
    <p:sldId id="292" r:id="rId3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FFCCFF"/>
    <a:srgbClr val="FFFF66"/>
    <a:srgbClr val="CCFF99"/>
    <a:srgbClr val="99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1633-6CF2-4554-AA5F-75668EC64BB5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3A770-9A6E-4DC0-91EA-1037DF4E4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383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FB388-8895-43E8-B7E9-0DC9C4BB0A1F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33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67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113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126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9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72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269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940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448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107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547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AAA0E-2591-454B-850E-DCCFF755D084}" type="datetimeFigureOut">
              <a:rPr lang="es-PE" smtClean="0"/>
              <a:t>22/07/2021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4B2F8E-3DD1-43AA-BE66-FF5D3FCAF581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40455" y="1158578"/>
            <a:ext cx="761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ANÁLISIS PEDAGÓGICO DEL RESULTADO DE LAS PRUEBAS DE KIT</a:t>
            </a:r>
            <a:endParaRPr lang="es-PE" sz="40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8E484DF9-D63E-4961-8624-3E617C0A952A}"/>
              </a:ext>
            </a:extLst>
          </p:cNvPr>
          <p:cNvSpPr txBox="1"/>
          <p:nvPr/>
        </p:nvSpPr>
        <p:spPr>
          <a:xfrm>
            <a:off x="337039" y="2215170"/>
            <a:ext cx="332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ea typeface="Tahoma" panose="020B0604030504040204" pitchFamily="34" charset="0"/>
                <a:cs typeface="Times New Roman" panose="02020603050405020304" pitchFamily="18" charset="0"/>
              </a:rPr>
              <a:t>GOBIERNO REGIONAL </a:t>
            </a:r>
          </a:p>
          <a:p>
            <a:pPr algn="ctr"/>
            <a:r>
              <a:rPr lang="es-ES" sz="2000" b="1" dirty="0">
                <a:ea typeface="Tahoma" panose="020B0604030504040204" pitchFamily="34" charset="0"/>
                <a:cs typeface="Times New Roman" panose="02020603050405020304" pitchFamily="18" charset="0"/>
              </a:rPr>
              <a:t>DE AYACUCHO</a:t>
            </a:r>
            <a:endParaRPr lang="es-PE" sz="2000" b="1" strike="sngStrike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1" descr="http://upload.wikimedia.org/wikipedia/en/d/d6/Logo_Ayacucho_Region_in_Peru.png">
            <a:extLst>
              <a:ext uri="{FF2B5EF4-FFF2-40B4-BE49-F238E27FC236}">
                <a16:creationId xmlns:a16="http://schemas.microsoft.com/office/drawing/2014/main" id="{079699C9-40BE-4CE3-AB73-0F31572438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28" y="619153"/>
            <a:ext cx="1241182" cy="159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3D33E486-BF66-4B23-98E3-284F85979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5" t="6249" r="5673" b="64972"/>
          <a:stretch/>
        </p:blipFill>
        <p:spPr>
          <a:xfrm>
            <a:off x="1101223" y="3302290"/>
            <a:ext cx="1467811" cy="1743608"/>
          </a:xfrm>
          <a:prstGeom prst="rect">
            <a:avLst/>
          </a:prstGeom>
        </p:spPr>
      </p:pic>
      <p:sp>
        <p:nvSpPr>
          <p:cNvPr id="10" name="CuadroTexto 2">
            <a:extLst>
              <a:ext uri="{FF2B5EF4-FFF2-40B4-BE49-F238E27FC236}">
                <a16:creationId xmlns:a16="http://schemas.microsoft.com/office/drawing/2014/main" id="{76F26EA6-D528-4A35-8268-BA58A9DD6785}"/>
              </a:ext>
            </a:extLst>
          </p:cNvPr>
          <p:cNvSpPr txBox="1"/>
          <p:nvPr/>
        </p:nvSpPr>
        <p:spPr>
          <a:xfrm>
            <a:off x="-46300" y="5247711"/>
            <a:ext cx="3931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DIRECCIÓN REGIONAL DE 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EDUCACIÓN DE AYACUCHO</a:t>
            </a:r>
          </a:p>
          <a:p>
            <a:pPr algn="ctr"/>
            <a:r>
              <a:rPr lang="es-ES" sz="1600" b="1" dirty="0">
                <a:latin typeface="Arial Narrow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DIRECCIÓN DE GESTIÓN PEDAGÓGICA</a:t>
            </a:r>
            <a:endParaRPr lang="es-PE" sz="1600" b="1" dirty="0">
              <a:latin typeface="Arial Narrow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4BD00F4-62EA-42FB-BAFA-15F6AC3FF84E}"/>
              </a:ext>
            </a:extLst>
          </p:cNvPr>
          <p:cNvCxnSpPr/>
          <p:nvPr/>
        </p:nvCxnSpPr>
        <p:spPr>
          <a:xfrm>
            <a:off x="4112836" y="485506"/>
            <a:ext cx="0" cy="58869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 de texto 29"/>
          <p:cNvSpPr txBox="1">
            <a:spLocks noChangeArrowheads="1"/>
          </p:cNvSpPr>
          <p:nvPr/>
        </p:nvSpPr>
        <p:spPr bwMode="auto">
          <a:xfrm>
            <a:off x="5887900" y="5501321"/>
            <a:ext cx="4449170" cy="385331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>
                <a:lumMod val="100000"/>
                <a:lumOff val="0"/>
              </a:sys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PE" sz="2400" b="1" dirty="0" smtClean="0">
                <a:solidFill>
                  <a:srgbClr val="FF0000"/>
                </a:solidFill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AYACUCHO - 2021</a:t>
            </a:r>
            <a:endParaRPr lang="es-PE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PE" sz="1400" b="1" dirty="0"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PE" sz="1400" b="1" dirty="0"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5656639" y="3789373"/>
            <a:ext cx="50110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LECTURA</a:t>
            </a:r>
            <a:endParaRPr lang="es-PE" sz="44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3864" y="6324600"/>
            <a:ext cx="12124267" cy="533400"/>
            <a:chOff x="0" y="6068786"/>
            <a:chExt cx="12192000" cy="78921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3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51764"/>
              </p:ext>
            </p:extLst>
          </p:nvPr>
        </p:nvGraphicFramePr>
        <p:xfrm>
          <a:off x="211016" y="79085"/>
          <a:ext cx="11676184" cy="6626999"/>
        </p:xfrm>
        <a:graphic>
          <a:graphicData uri="http://schemas.openxmlformats.org/drawingml/2006/table">
            <a:tbl>
              <a:tblPr firstRow="1" firstCol="1" bandRow="1"/>
              <a:tblGrid>
                <a:gridCol w="558138">
                  <a:extLst>
                    <a:ext uri="{9D8B030D-6E8A-4147-A177-3AD203B41FA5}">
                      <a16:colId xmlns:a16="http://schemas.microsoft.com/office/drawing/2014/main" val="1127844543"/>
                    </a:ext>
                  </a:extLst>
                </a:gridCol>
                <a:gridCol w="704126">
                  <a:extLst>
                    <a:ext uri="{9D8B030D-6E8A-4147-A177-3AD203B41FA5}">
                      <a16:colId xmlns:a16="http://schemas.microsoft.com/office/drawing/2014/main" val="3454682938"/>
                    </a:ext>
                  </a:extLst>
                </a:gridCol>
                <a:gridCol w="566081">
                  <a:extLst>
                    <a:ext uri="{9D8B030D-6E8A-4147-A177-3AD203B41FA5}">
                      <a16:colId xmlns:a16="http://schemas.microsoft.com/office/drawing/2014/main" val="3546637640"/>
                    </a:ext>
                  </a:extLst>
                </a:gridCol>
                <a:gridCol w="471736">
                  <a:extLst>
                    <a:ext uri="{9D8B030D-6E8A-4147-A177-3AD203B41FA5}">
                      <a16:colId xmlns:a16="http://schemas.microsoft.com/office/drawing/2014/main" val="3466112321"/>
                    </a:ext>
                  </a:extLst>
                </a:gridCol>
                <a:gridCol w="747918">
                  <a:extLst>
                    <a:ext uri="{9D8B030D-6E8A-4147-A177-3AD203B41FA5}">
                      <a16:colId xmlns:a16="http://schemas.microsoft.com/office/drawing/2014/main" val="2868001709"/>
                    </a:ext>
                  </a:extLst>
                </a:gridCol>
                <a:gridCol w="4196862">
                  <a:extLst>
                    <a:ext uri="{9D8B030D-6E8A-4147-A177-3AD203B41FA5}">
                      <a16:colId xmlns:a16="http://schemas.microsoft.com/office/drawing/2014/main" val="2214515683"/>
                    </a:ext>
                  </a:extLst>
                </a:gridCol>
                <a:gridCol w="3563815">
                  <a:extLst>
                    <a:ext uri="{9D8B030D-6E8A-4147-A177-3AD203B41FA5}">
                      <a16:colId xmlns:a16="http://schemas.microsoft.com/office/drawing/2014/main" val="909861502"/>
                    </a:ext>
                  </a:extLst>
                </a:gridCol>
                <a:gridCol w="867508">
                  <a:extLst>
                    <a:ext uri="{9D8B030D-6E8A-4147-A177-3AD203B41FA5}">
                      <a16:colId xmlns:a16="http://schemas.microsoft.com/office/drawing/2014/main" val="459551170"/>
                    </a:ext>
                  </a:extLst>
                </a:gridCol>
              </a:tblGrid>
              <a:tr h="125377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texto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precisado (3er grado)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Clave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81742"/>
                  </a:ext>
                </a:extLst>
              </a:tr>
              <a:tr h="142449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Susy cumple un año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Narrativo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Noticia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Obtiene información del texto escrito.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Identifica información explícita y relevante.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3A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1352"/>
                  </a:ext>
                </a:extLst>
              </a:tr>
              <a:tr h="106837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Obtiene información del texto escrito.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Reconoce la secuencia de hechos o acciones en un texto.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99778"/>
                  </a:ext>
                </a:extLst>
              </a:tr>
              <a:tr h="71224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relaciones lógicas de causa-efecto.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RAE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36317"/>
                  </a:ext>
                </a:extLst>
              </a:tr>
              <a:tr h="71224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tema.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20586"/>
                  </a:ext>
                </a:extLst>
              </a:tr>
              <a:tr h="106837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Reflexiona y evalúa la forma, el contenido y contexto del texto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propósito comunicativo de un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5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0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27978"/>
              </p:ext>
            </p:extLst>
          </p:nvPr>
        </p:nvGraphicFramePr>
        <p:xfrm>
          <a:off x="304800" y="257909"/>
          <a:ext cx="11629293" cy="6276335"/>
        </p:xfrm>
        <a:graphic>
          <a:graphicData uri="http://schemas.openxmlformats.org/drawingml/2006/table">
            <a:tbl>
              <a:tblPr firstRow="1" firstCol="1" bandRow="1"/>
              <a:tblGrid>
                <a:gridCol w="555896">
                  <a:extLst>
                    <a:ext uri="{9D8B030D-6E8A-4147-A177-3AD203B41FA5}">
                      <a16:colId xmlns:a16="http://schemas.microsoft.com/office/drawing/2014/main" val="422362869"/>
                    </a:ext>
                  </a:extLst>
                </a:gridCol>
                <a:gridCol w="701299">
                  <a:extLst>
                    <a:ext uri="{9D8B030D-6E8A-4147-A177-3AD203B41FA5}">
                      <a16:colId xmlns:a16="http://schemas.microsoft.com/office/drawing/2014/main" val="504389859"/>
                    </a:ext>
                  </a:extLst>
                </a:gridCol>
                <a:gridCol w="563808">
                  <a:extLst>
                    <a:ext uri="{9D8B030D-6E8A-4147-A177-3AD203B41FA5}">
                      <a16:colId xmlns:a16="http://schemas.microsoft.com/office/drawing/2014/main" val="2525730729"/>
                    </a:ext>
                  </a:extLst>
                </a:gridCol>
                <a:gridCol w="469842">
                  <a:extLst>
                    <a:ext uri="{9D8B030D-6E8A-4147-A177-3AD203B41FA5}">
                      <a16:colId xmlns:a16="http://schemas.microsoft.com/office/drawing/2014/main" val="209050394"/>
                    </a:ext>
                  </a:extLst>
                </a:gridCol>
                <a:gridCol w="733709">
                  <a:extLst>
                    <a:ext uri="{9D8B030D-6E8A-4147-A177-3AD203B41FA5}">
                      <a16:colId xmlns:a16="http://schemas.microsoft.com/office/drawing/2014/main" val="3945431972"/>
                    </a:ext>
                  </a:extLst>
                </a:gridCol>
                <a:gridCol w="3634154">
                  <a:extLst>
                    <a:ext uri="{9D8B030D-6E8A-4147-A177-3AD203B41FA5}">
                      <a16:colId xmlns:a16="http://schemas.microsoft.com/office/drawing/2014/main" val="2908231198"/>
                    </a:ext>
                  </a:extLst>
                </a:gridCol>
                <a:gridCol w="4149969">
                  <a:extLst>
                    <a:ext uri="{9D8B030D-6E8A-4147-A177-3AD203B41FA5}">
                      <a16:colId xmlns:a16="http://schemas.microsoft.com/office/drawing/2014/main" val="3472392396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1516772620"/>
                    </a:ext>
                  </a:extLst>
                </a:gridCol>
              </a:tblGrid>
              <a:tr h="128953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texto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precisado (3er grado)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Clave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43038"/>
                  </a:ext>
                </a:extLst>
              </a:tr>
              <a:tr h="750277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Aprendemos a montar bicicleta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Instructivo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 de procedimientos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relaciones lógicas de causa-efecto.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078376"/>
                  </a:ext>
                </a:extLst>
              </a:tr>
              <a:tr h="88197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Obtiene información del texto escrito.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Reconoce la secuencia de hechos o acciones en un texto.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36014"/>
                  </a:ext>
                </a:extLst>
              </a:tr>
              <a:tr h="9054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significado de palabras o expresiones según el contexto.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27479"/>
                  </a:ext>
                </a:extLst>
              </a:tr>
              <a:tr h="12426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los sentimientos, emociones o estados de ánimo sugeridos por el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59825"/>
                  </a:ext>
                </a:extLst>
              </a:tr>
              <a:tr h="11254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Reflexiona y evalúa la forma, el contenido y contexto del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Evalúa el uso de recursos formales de un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1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3864" y="6340262"/>
            <a:ext cx="12124267" cy="517738"/>
            <a:chOff x="0" y="6068786"/>
            <a:chExt cx="12192000" cy="78921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  <p:sp>
        <p:nvSpPr>
          <p:cNvPr id="2" name="Rectángulo redondeado 1"/>
          <p:cNvSpPr/>
          <p:nvPr/>
        </p:nvSpPr>
        <p:spPr>
          <a:xfrm>
            <a:off x="900753" y="631868"/>
            <a:ext cx="10467832" cy="234461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ANÁLISIS PEDAGÓGICO DEL RESULTADO DE LA PRUEBA-KIT Y LA RETROALIMENTACIÓN</a:t>
            </a:r>
            <a:endParaRPr lang="es-PE" sz="4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4024" y="5902690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Pruebas de diagnóstico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05869" y="5902690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Manual de uso de las pruebas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27410" y="5902690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Registros para el docente</a:t>
            </a:r>
            <a:endParaRPr lang="es-PE" b="1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2" y="3269514"/>
            <a:ext cx="3302759" cy="256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82" y="3269514"/>
            <a:ext cx="3132160" cy="24548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316" y="3269514"/>
            <a:ext cx="2934269" cy="23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3" y="186110"/>
            <a:ext cx="7710985" cy="644174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57992" y="2026088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TIPO DE TEXTO: 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12585" y="3003742"/>
            <a:ext cx="156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GÉNERO: 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12585" y="4225468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FORMATO: 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104906" y="2037054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Argumentativo 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83426" y="2992776"/>
            <a:ext cx="146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Afiche 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104906" y="4225468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Discontinuo </a:t>
            </a:r>
            <a:endParaRPr lang="es-PE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186109"/>
            <a:ext cx="6905767" cy="29528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95981" y="213654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DESEMPEÑO: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24885" y="645460"/>
            <a:ext cx="3903258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Interpreta expresiones con sentido figurado.</a:t>
            </a:r>
            <a:endParaRPr lang="es-PE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52931" y="12773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CRITERIO: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24885" y="1767667"/>
            <a:ext cx="3903258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significado de palabras o expresiones a partir del contexto</a:t>
            </a:r>
            <a:r>
              <a:rPr lang="es-PE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.</a:t>
            </a:r>
            <a:endParaRPr lang="es-PE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22888" y="1239864"/>
            <a:ext cx="278970" cy="316907"/>
            <a:chOff x="1022888" y="1239864"/>
            <a:chExt cx="278970" cy="316907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1022888" y="1239864"/>
              <a:ext cx="278970" cy="2789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H="1" flipV="1">
              <a:off x="1022888" y="1239864"/>
              <a:ext cx="278970" cy="3169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CuadroTexto 20"/>
          <p:cNvSpPr txBox="1"/>
          <p:nvPr/>
        </p:nvSpPr>
        <p:spPr>
          <a:xfrm>
            <a:off x="409433" y="3401514"/>
            <a:ext cx="1151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Orientaciones para la retroalimentación</a:t>
            </a:r>
            <a:endParaRPr lang="es-PE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09433" y="3864098"/>
            <a:ext cx="1151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¿Qué </a:t>
            </a:r>
            <a:r>
              <a:rPr lang="es-E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tipo de texto crees que es?</a:t>
            </a:r>
            <a:endParaRPr lang="es-E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¿Qué cosas se observa en el afiche?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¿Alguna vez has visto esa imagen similar?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¿Qué cosas relevantes contiene el afiche?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¿Lo que marcaste crees que es correcto?, ¿Por qué?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¿Por qué no puede ser correcto otras alternativas</a:t>
            </a:r>
          </a:p>
        </p:txBody>
      </p:sp>
    </p:spTree>
    <p:extLst>
      <p:ext uri="{BB962C8B-B14F-4D97-AF65-F5344CB8AC3E}">
        <p14:creationId xmlns:p14="http://schemas.microsoft.com/office/powerpoint/2010/main" val="23613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2" y="301178"/>
            <a:ext cx="6954353" cy="30570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43936" y="798612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DESEMPEÑO: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08815" y="1268984"/>
            <a:ext cx="390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Deduce el tem</a:t>
            </a:r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a</a:t>
            </a:r>
            <a:r>
              <a:rPr lang="es-PE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.</a:t>
            </a:r>
            <a:r>
              <a:rPr lang="es-PE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endParaRPr lang="es-PE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00886" y="186116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CRITERIO: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931895" y="2230494"/>
            <a:ext cx="390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tema central o la idea principal de un texto</a:t>
            </a:r>
            <a:r>
              <a:rPr lang="es-PE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224366" y="2395205"/>
            <a:ext cx="278970" cy="316907"/>
            <a:chOff x="1022888" y="1239864"/>
            <a:chExt cx="278970" cy="316907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1022888" y="1239864"/>
              <a:ext cx="278970" cy="2789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H="1" flipV="1">
              <a:off x="1022888" y="1239864"/>
              <a:ext cx="278970" cy="3169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CuadroTexto 9"/>
          <p:cNvSpPr txBox="1"/>
          <p:nvPr/>
        </p:nvSpPr>
        <p:spPr>
          <a:xfrm>
            <a:off x="409433" y="3401514"/>
            <a:ext cx="1151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Orientaciones para la retroalimentación</a:t>
            </a:r>
            <a:endParaRPr lang="es-PE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9433" y="3952594"/>
            <a:ext cx="11518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¿Por qué crees que aparece la imagen de león?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¿El texto tiene que ver con cuidado del medio ambiente? 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¿Qué nos dice el texto?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¿Cómo lo identificaste la respuesta?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¿Por qué crees que la respuesta es correcta?</a:t>
            </a:r>
          </a:p>
        </p:txBody>
      </p:sp>
    </p:spTree>
    <p:extLst>
      <p:ext uri="{BB962C8B-B14F-4D97-AF65-F5344CB8AC3E}">
        <p14:creationId xmlns:p14="http://schemas.microsoft.com/office/powerpoint/2010/main" val="2325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919" y="49850"/>
            <a:ext cx="6183860" cy="32802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16548" y="775867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DESEMPEÑO: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1456" y="1191049"/>
            <a:ext cx="328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Deduce el destinatario de un texto</a:t>
            </a:r>
            <a:endParaRPr lang="es-PE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46913" y="1737893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CRITERIO: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7581" y="2107225"/>
            <a:ext cx="284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Deduce el destinatario </a:t>
            </a:r>
            <a:endParaRPr lang="es-PE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173414" y="2895428"/>
            <a:ext cx="278970" cy="316907"/>
            <a:chOff x="1022888" y="1239864"/>
            <a:chExt cx="278970" cy="316907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1022888" y="1239864"/>
              <a:ext cx="278970" cy="2789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H="1" flipV="1">
              <a:off x="1022888" y="1239864"/>
              <a:ext cx="278970" cy="3169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CuadroTexto 14"/>
          <p:cNvSpPr txBox="1"/>
          <p:nvPr/>
        </p:nvSpPr>
        <p:spPr>
          <a:xfrm>
            <a:off x="409433" y="4182409"/>
            <a:ext cx="1151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¿Qué cosas contiene  el texto</a:t>
            </a:r>
            <a:r>
              <a:rPr lang="es-ES" sz="2000" b="1" dirty="0" smtClean="0">
                <a:latin typeface="Arial Narrow" panose="020B0606020202030204" pitchFamily="34" charset="0"/>
              </a:rPr>
              <a:t>? 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¿Todos los champú tiene la misma presentación?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¿El león tiene que ver algo con el contenido del texto?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¿Todos los cabellos son iguales?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¿Para qué tipo de cabello estará hecho el champú?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¿Por qué crees la alternativa que marcaste es correcta?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9433" y="3438084"/>
            <a:ext cx="1151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Orientaciones para la retroalimentación</a:t>
            </a:r>
            <a:endParaRPr lang="es-PE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5" y="-1"/>
            <a:ext cx="6625176" cy="60869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014939" y="310392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DESEMPEÑO: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41481" y="769742"/>
            <a:ext cx="453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StagSans-Book"/>
              </a:rPr>
              <a:t>Utiliza ideas del texto para sustentar una opinión</a:t>
            </a:r>
            <a:endParaRPr lang="es-PE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87893" y="151008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CRITERIO: </a:t>
            </a:r>
            <a:endParaRPr lang="es-PE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41481" y="1969439"/>
            <a:ext cx="4681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tema central o la idea principal de un texto</a:t>
            </a:r>
            <a:endParaRPr lang="es-PE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31267" y="5301970"/>
            <a:ext cx="278970" cy="316907"/>
            <a:chOff x="1022888" y="1239864"/>
            <a:chExt cx="278970" cy="316907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1022888" y="1239864"/>
              <a:ext cx="278970" cy="2789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H="1" flipV="1">
              <a:off x="1022888" y="1239864"/>
              <a:ext cx="278970" cy="3169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CuadroTexto 9"/>
          <p:cNvSpPr txBox="1"/>
          <p:nvPr/>
        </p:nvSpPr>
        <p:spPr>
          <a:xfrm>
            <a:off x="7383439" y="2969081"/>
            <a:ext cx="428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Orientaciones para la retroalimentación</a:t>
            </a:r>
            <a:endParaRPr lang="es-PE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92651" y="3937194"/>
            <a:ext cx="5030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¿Alguna vez has vista al león?,  ¿Cómo es?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¿Todos los leones tienen melena</a:t>
            </a:r>
            <a:r>
              <a:rPr lang="es-ES" sz="2000" b="1" dirty="0" smtClean="0">
                <a:latin typeface="Arial Narrow" panose="020B0606020202030204" pitchFamily="34" charset="0"/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Arial Narrow" panose="020B0606020202030204" pitchFamily="34" charset="0"/>
              </a:rPr>
              <a:t>¿Estas de acuerdo con lo que dice Francisco?, ¿Por qué?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Arial Narrow" panose="020B0606020202030204" pitchFamily="34" charset="0"/>
              </a:rPr>
              <a:t>¿Por qué marcaste esa alternativa? Explícame </a:t>
            </a:r>
          </a:p>
          <a:p>
            <a:pPr algn="just"/>
            <a:endParaRPr lang="es-ES" sz="20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5139" y="159746"/>
            <a:ext cx="11512061" cy="668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ORIENTACIONES </a:t>
            </a:r>
            <a:r>
              <a:rPr lang="es-PE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es-PE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DESARROLLAR EL </a:t>
            </a:r>
            <a:r>
              <a:rPr lang="es-PE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DE COMPRENSIÓN LECTORA</a:t>
            </a:r>
            <a:endParaRPr lang="es-P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09433" y="1228300"/>
            <a:ext cx="4203510" cy="73698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CAPACIDAD: </a:t>
            </a: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Obtiene información del texto escrito</a:t>
            </a:r>
            <a:r>
              <a:rPr lang="es-PE" sz="2000" dirty="0" smtClean="0"/>
              <a:t>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416723" y="1064528"/>
            <a:ext cx="4446896" cy="49131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PREGUNTAS ORIENTADORAS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375139" y="2751197"/>
            <a:ext cx="5349922" cy="2388359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CRITERIOS: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Identificación </a:t>
            </a: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datos detalles y explícitos.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Precisión de espacio y tiempo.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 secuencias de hechos.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196084" y="1721965"/>
            <a:ext cx="5104262" cy="444682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¿Quién?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¿Dónde?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¿Cuándo?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¿Con quién?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¿Para qué?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es?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¿Dónde vive?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¿Dónde ocurre?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¿Cuándo sucede?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sucedió al final?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0" indent="-4492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01930" algn="l"/>
              </a:tabLs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¿De qué se alimenta?</a:t>
            </a:r>
            <a:endParaRPr lang="es-P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5139" y="73051"/>
            <a:ext cx="11512061" cy="668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ORIENTACIONES </a:t>
            </a:r>
            <a:r>
              <a:rPr lang="es-PE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es-PE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DESARROLLAR EL </a:t>
            </a:r>
            <a:r>
              <a:rPr lang="es-PE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DE COMPRENSIÓN LECTORA</a:t>
            </a:r>
            <a:endParaRPr lang="es-P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75139" y="930374"/>
            <a:ext cx="5152204" cy="73698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CAPACIDAD: </a:t>
            </a: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Infiere e interpreta información del texto</a:t>
            </a:r>
            <a:endParaRPr lang="es-PE" sz="2000" dirty="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6948986" y="930374"/>
            <a:ext cx="4446896" cy="49131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PREGUNTAS ORIENTADORAS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375139" y="1856096"/>
            <a:ext cx="6284968" cy="4722125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CRITERIOS: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relaciones de causa-efecto.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significado de palabras o expresiones a partir del contexto.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tema central o la idea principal de un texto.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características o cualidades de los personajes.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propósito de un texto.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la enseñanza o mensaje del texto</a:t>
            </a:r>
            <a:r>
              <a:rPr lang="es-PE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782938" y="1610435"/>
            <a:ext cx="5104262" cy="48016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¿Por qué?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¿De qué otra manera?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otra cosa pudo pasar?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pasaría si…?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diferencias?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semejanzas?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conclusiones puede extraer?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¿Por qué ocurrió?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significa?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nos enseña este texto?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¿Para qué fue escrito este texto?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¿A quién se refiere cuando dice?</a:t>
            </a:r>
            <a:endParaRPr lang="es-PE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32264" y="2033517"/>
            <a:ext cx="10945504" cy="357571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ANALIZAR PEDAGÓGICAMENTE EL RESULTADO DE LAS PRUEBAS DE EVALUACIÓN PARA IDENTIFICAR EL NIVEL DE DESARROLLO DE LAS COMPETENCIAS EN EL PERIODO DE CONSOLIDACIÓN Y DISEÑAR ESTRATEGIAS PARA LOS PERIODOS DE CONTINUIDAD Y/O REFUERZO ESCOLAR.</a:t>
            </a:r>
            <a:endParaRPr lang="es-PE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Llamada de flecha hacia abajo 2"/>
          <p:cNvSpPr/>
          <p:nvPr/>
        </p:nvSpPr>
        <p:spPr>
          <a:xfrm>
            <a:off x="2292824" y="586854"/>
            <a:ext cx="7588155" cy="1282889"/>
          </a:xfrm>
          <a:prstGeom prst="downArrow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PROPÓSITO DEL TALLER</a:t>
            </a:r>
            <a:endParaRPr lang="es-PE" sz="40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3864" y="6324600"/>
            <a:ext cx="12124267" cy="533400"/>
            <a:chOff x="0" y="6068786"/>
            <a:chExt cx="12192000" cy="7892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1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5139" y="73051"/>
            <a:ext cx="11512061" cy="668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ORIENTACIONES </a:t>
            </a:r>
            <a:r>
              <a:rPr lang="es-PE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es-PE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DESARROLLAR EL </a:t>
            </a:r>
            <a:r>
              <a:rPr lang="es-PE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DE COMPRENSIÓN LECTORA</a:t>
            </a:r>
            <a:endParaRPr lang="es-P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75139" y="930374"/>
            <a:ext cx="5152204" cy="73698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CAPACIDAD: </a:t>
            </a: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Reflexiona y evalúa la forma, el contenido y contexto del texto</a:t>
            </a:r>
            <a:endParaRPr lang="es-PE" sz="2000" dirty="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6948986" y="930374"/>
            <a:ext cx="4446896" cy="49131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PREGUNTAS ORIENTADORAS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265957" y="2169994"/>
            <a:ext cx="5261386" cy="3616657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CRITERIOS: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Emite opinión de manera crítica a favor o en contra del contenido o forma del texto.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Emite opinión extrapolando la temática  a su realidad.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Juzga el comportamiento de los personajes.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977719" y="1610435"/>
            <a:ext cx="6032311" cy="499508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creen…?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piensan de…?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otra cosa pudo pasar?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¿Por qué…?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Opinas de?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hubiera dicho o hecho?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te pareció el comportamiento de…?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opinas de la actitud de...? ¿Por qué?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piensas sobre…? ¿Por qué?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¿Estás de acuerdo con…? ¿Por qué?</a:t>
            </a:r>
            <a:endParaRPr lang="es-PE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02973" y="2234317"/>
            <a:ext cx="10495128" cy="12692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CONSOLIDADO DE LOS KIT DE EVALUACIÓN</a:t>
            </a:r>
            <a:endParaRPr lang="es-PE" sz="40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2" y="125641"/>
            <a:ext cx="6106668" cy="40399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7" y="4287395"/>
            <a:ext cx="6135697" cy="24472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544" y="140156"/>
            <a:ext cx="5994400" cy="4127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790" y="4034971"/>
            <a:ext cx="5907314" cy="27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60385"/>
              </p:ext>
            </p:extLst>
          </p:nvPr>
        </p:nvGraphicFramePr>
        <p:xfrm>
          <a:off x="130628" y="97635"/>
          <a:ext cx="11945257" cy="3619339"/>
        </p:xfrm>
        <a:graphic>
          <a:graphicData uri="http://schemas.openxmlformats.org/drawingml/2006/table">
            <a:tbl>
              <a:tblPr/>
              <a:tblGrid>
                <a:gridCol w="512431">
                  <a:extLst>
                    <a:ext uri="{9D8B030D-6E8A-4147-A177-3AD203B41FA5}">
                      <a16:colId xmlns:a16="http://schemas.microsoft.com/office/drawing/2014/main" val="3712117841"/>
                    </a:ext>
                  </a:extLst>
                </a:gridCol>
                <a:gridCol w="2062221">
                  <a:extLst>
                    <a:ext uri="{9D8B030D-6E8A-4147-A177-3AD203B41FA5}">
                      <a16:colId xmlns:a16="http://schemas.microsoft.com/office/drawing/2014/main" val="2764776274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931060690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802717349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226207407"/>
                    </a:ext>
                  </a:extLst>
                </a:gridCol>
                <a:gridCol w="318707">
                  <a:extLst>
                    <a:ext uri="{9D8B030D-6E8A-4147-A177-3AD203B41FA5}">
                      <a16:colId xmlns:a16="http://schemas.microsoft.com/office/drawing/2014/main" val="3360009319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4218687909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826387236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3321138097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392549478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2255449748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675209872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3370343534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2996013927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589155090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3452712226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554107370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2404084545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2409955871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260966158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2553909284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3114769047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362831865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556322259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1081195888"/>
                    </a:ext>
                  </a:extLst>
                </a:gridCol>
                <a:gridCol w="309333">
                  <a:extLst>
                    <a:ext uri="{9D8B030D-6E8A-4147-A177-3AD203B41FA5}">
                      <a16:colId xmlns:a16="http://schemas.microsoft.com/office/drawing/2014/main" val="464234137"/>
                    </a:ext>
                  </a:extLst>
                </a:gridCol>
                <a:gridCol w="512431">
                  <a:extLst>
                    <a:ext uri="{9D8B030D-6E8A-4147-A177-3AD203B41FA5}">
                      <a16:colId xmlns:a16="http://schemas.microsoft.com/office/drawing/2014/main" val="33251348"/>
                    </a:ext>
                  </a:extLst>
                </a:gridCol>
                <a:gridCol w="512431">
                  <a:extLst>
                    <a:ext uri="{9D8B030D-6E8A-4147-A177-3AD203B41FA5}">
                      <a16:colId xmlns:a16="http://schemas.microsoft.com/office/drawing/2014/main" val="3952111443"/>
                    </a:ext>
                  </a:extLst>
                </a:gridCol>
                <a:gridCol w="512431">
                  <a:extLst>
                    <a:ext uri="{9D8B030D-6E8A-4147-A177-3AD203B41FA5}">
                      <a16:colId xmlns:a16="http://schemas.microsoft.com/office/drawing/2014/main" val="1870593183"/>
                    </a:ext>
                  </a:extLst>
                </a:gridCol>
                <a:gridCol w="399946">
                  <a:extLst>
                    <a:ext uri="{9D8B030D-6E8A-4147-A177-3AD203B41FA5}">
                      <a16:colId xmlns:a16="http://schemas.microsoft.com/office/drawing/2014/main" val="2180228042"/>
                    </a:ext>
                  </a:extLst>
                </a:gridCol>
              </a:tblGrid>
              <a:tr h="186960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DIRECCIÓN REGIONAL DE EDUCACIÓN AYACUCHO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37632"/>
                  </a:ext>
                </a:extLst>
              </a:tr>
              <a:tr h="194749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DE EVALUACIÓN DIAGNÓSTICA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16503"/>
                  </a:ext>
                </a:extLst>
              </a:tr>
              <a:tr h="241489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s-PE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REGISTRO DE LA PRUEBA DE LECTURA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18401"/>
                  </a:ext>
                </a:extLst>
              </a:tr>
              <a:tr h="296019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4to grado de Primaria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039333"/>
                  </a:ext>
                </a:extLst>
              </a:tr>
              <a:tr h="163590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24449"/>
                  </a:ext>
                </a:extLst>
              </a:tr>
              <a:tr h="46739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Nombre del texto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¿Melena difícil?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Una persona muy especial para 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¿Por qué pican los mosquitos?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Susy cumple un año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Aprendemos a montar bicicleta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363435"/>
                          </a:solidFill>
                          <a:effectLst/>
                          <a:latin typeface="Arial Narrow" panose="020B0606020202030204" pitchFamily="34" charset="0"/>
                        </a:rPr>
                        <a:t>Resumen de las respuestas de cada estudiante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43273"/>
                  </a:ext>
                </a:extLst>
              </a:tr>
              <a:tr h="27174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363435"/>
                          </a:solidFill>
                          <a:effectLst/>
                          <a:latin typeface="Arial Narrow" panose="020B0606020202030204" pitchFamily="34" charset="0"/>
                        </a:rPr>
                        <a:t>Adecuadas (√)</a:t>
                      </a: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363435"/>
                          </a:solidFill>
                          <a:effectLst/>
                          <a:latin typeface="Arial Narrow" panose="020B0606020202030204" pitchFamily="34" charset="0"/>
                        </a:rPr>
                        <a:t>Inadecuadas (X)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363435"/>
                          </a:solidFill>
                          <a:effectLst/>
                          <a:latin typeface="Arial Narrow" panose="020B0606020202030204" pitchFamily="34" charset="0"/>
                        </a:rPr>
                        <a:t>Omitidas (-)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363435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8499"/>
                  </a:ext>
                </a:extLst>
              </a:tr>
              <a:tr h="2648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Apellidos y nombres de los estudiantes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P24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170744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1969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40723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15453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18458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23972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7230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72496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46809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84603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4875"/>
                  </a:ext>
                </a:extLst>
              </a:tr>
              <a:tr h="1557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0569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23746"/>
              </p:ext>
            </p:extLst>
          </p:nvPr>
        </p:nvGraphicFramePr>
        <p:xfrm>
          <a:off x="130634" y="3688967"/>
          <a:ext cx="10075856" cy="3123612"/>
        </p:xfrm>
        <a:graphic>
          <a:graphicData uri="http://schemas.openxmlformats.org/drawingml/2006/table">
            <a:tbl>
              <a:tblPr/>
              <a:tblGrid>
                <a:gridCol w="206156">
                  <a:extLst>
                    <a:ext uri="{9D8B030D-6E8A-4147-A177-3AD203B41FA5}">
                      <a16:colId xmlns:a16="http://schemas.microsoft.com/office/drawing/2014/main" val="3570267985"/>
                    </a:ext>
                  </a:extLst>
                </a:gridCol>
                <a:gridCol w="2125983">
                  <a:extLst>
                    <a:ext uri="{9D8B030D-6E8A-4147-A177-3AD203B41FA5}">
                      <a16:colId xmlns:a16="http://schemas.microsoft.com/office/drawing/2014/main" val="2146570824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74989263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3265023754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283321376"/>
                    </a:ext>
                  </a:extLst>
                </a:gridCol>
                <a:gridCol w="335003">
                  <a:extLst>
                    <a:ext uri="{9D8B030D-6E8A-4147-A177-3AD203B41FA5}">
                      <a16:colId xmlns:a16="http://schemas.microsoft.com/office/drawing/2014/main" val="3124073670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291452004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669652637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3809467198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2727885926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3410058315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2134251949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528987876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3580222737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663550322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952386250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009172113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188631694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700341782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1748138957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674600913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3249718794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3626335626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4169223703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3405274039"/>
                    </a:ext>
                  </a:extLst>
                </a:gridCol>
                <a:gridCol w="322118">
                  <a:extLst>
                    <a:ext uri="{9D8B030D-6E8A-4147-A177-3AD203B41FA5}">
                      <a16:colId xmlns:a16="http://schemas.microsoft.com/office/drawing/2014/main" val="2598954621"/>
                    </a:ext>
                  </a:extLst>
                </a:gridCol>
              </a:tblGrid>
              <a:tr h="142741">
                <a:tc>
                  <a:txBody>
                    <a:bodyPr/>
                    <a:lstStyle/>
                    <a:p>
                      <a:pPr algn="l" fontAlgn="t"/>
                      <a:r>
                        <a:rPr lang="es-PE" sz="500" b="0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34" marR="8434" marT="8434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4" marR="8434" marT="84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935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Resumen de respuestas del aula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P6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P16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3108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Adecuadas (√)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55233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Inadecuadas (X)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60337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Omitidas (-)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8360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estudiantes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749497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Resumen de respuestas del aula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P6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P16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456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Adecuadas (√)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39364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Inadecuadas (X)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01513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Omitidas (-)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3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09605"/>
                  </a:ext>
                </a:extLst>
              </a:tr>
              <a:tr h="1427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total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144251"/>
                  </a:ext>
                </a:extLst>
              </a:tr>
              <a:tr h="156267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Preguntas ordenadas por capacidades</a:t>
                      </a: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92491"/>
                  </a:ext>
                </a:extLst>
              </a:tr>
              <a:tr h="332100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de respuestas del aula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Obtiene información del texto escrito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Infiere e interpreta información del texto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Reflexiona y evalúa la forma, el contenido y contexto del texto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75"/>
                  </a:ext>
                </a:extLst>
              </a:tr>
              <a:tr h="142741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cada tipo de respuestas</a:t>
                      </a:r>
                    </a:p>
                  </a:txBody>
                  <a:tcPr marL="8434" marR="8434" marT="8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P5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P6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P16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P4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83775"/>
                  </a:ext>
                </a:extLst>
              </a:tr>
              <a:tr h="142741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Adecuadas (√)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31210"/>
                  </a:ext>
                </a:extLst>
              </a:tr>
              <a:tr h="142741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Inadecuadas (X)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23396"/>
                  </a:ext>
                </a:extLst>
              </a:tr>
              <a:tr h="142741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Omitidas (-)</a:t>
                      </a:r>
                    </a:p>
                  </a:txBody>
                  <a:tcPr marL="8434" marR="8434" marT="8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36343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26728"/>
                  </a:ext>
                </a:extLst>
              </a:tr>
              <a:tr h="142741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4" marR="8434" marT="84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Verificación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34" marR="8434" marT="8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02531"/>
              </p:ext>
            </p:extLst>
          </p:nvPr>
        </p:nvGraphicFramePr>
        <p:xfrm>
          <a:off x="186267" y="1389107"/>
          <a:ext cx="11781445" cy="5185728"/>
        </p:xfrm>
        <a:graphic>
          <a:graphicData uri="http://schemas.openxmlformats.org/drawingml/2006/table">
            <a:tbl>
              <a:tblPr firstRow="1" firstCol="1" bandRow="1"/>
              <a:tblGrid>
                <a:gridCol w="342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6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APELLIDOS Y NOMBRES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resultado de la prueba de kit.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4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diversos tipos de textos escritos en su lengua materna.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diversos tipos de textos en su lengua materna.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8454" y="192046"/>
            <a:ext cx="114222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CONSOLIDADO DEL</a:t>
            </a:r>
            <a:r>
              <a:rPr kumimoji="0" lang="es-PE" altLang="es-PE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RESULTADO DE LA PRUEBA DE </a:t>
            </a:r>
            <a:r>
              <a:rPr kumimoji="0" lang="es-PE" altLang="es-PE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DE </a:t>
            </a:r>
            <a:r>
              <a:rPr lang="es-PE" altLang="es-PE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kumimoji="0" lang="es-PE" altLang="es-PE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2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4469" y="824444"/>
            <a:ext cx="114222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ÁREA: COMUNICACIÓN</a:t>
            </a:r>
            <a:endParaRPr kumimoji="0" lang="es-PE" altLang="es-PE" sz="11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43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93201"/>
              </p:ext>
            </p:extLst>
          </p:nvPr>
        </p:nvGraphicFramePr>
        <p:xfrm>
          <a:off x="247975" y="898900"/>
          <a:ext cx="11623726" cy="5303242"/>
        </p:xfrm>
        <a:graphic>
          <a:graphicData uri="http://schemas.openxmlformats.org/drawingml/2006/table">
            <a:tbl>
              <a:tblPr firstRow="1" firstCol="1" bandRow="1"/>
              <a:tblGrid>
                <a:gridCol w="202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9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APELLIDOS Y NOMBRES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resultado de la prueba de kit.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8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 problema de cantidad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 problema de regularidad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equivalencia y cambio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 problemas de forma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movimiento y localización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 problemas  de gestión datos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incertidumbre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7975" y="127021"/>
            <a:ext cx="114222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ÁREA: MATEMÁTICA</a:t>
            </a:r>
            <a:endParaRPr kumimoji="0" lang="es-PE" altLang="es-PE" sz="11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46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832513" y="1933433"/>
            <a:ext cx="10536072" cy="226552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CONSOLIDACIÓN DE LOS APRENDIZAJES A PARTIR DE </a:t>
            </a:r>
            <a:r>
              <a:rPr lang="es-PE" sz="44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EdA</a:t>
            </a:r>
            <a:r>
              <a:rPr lang="es-PE" sz="4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.</a:t>
            </a:r>
            <a:endParaRPr lang="es-PE" sz="4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3864" y="6324600"/>
            <a:ext cx="12124267" cy="533400"/>
            <a:chOff x="0" y="6068786"/>
            <a:chExt cx="12192000" cy="7892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8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3" y="0"/>
            <a:ext cx="5964072" cy="35503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27" y="95534"/>
            <a:ext cx="5854889" cy="3454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" y="3698544"/>
            <a:ext cx="5964072" cy="3041983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6426960" y="3550364"/>
          <a:ext cx="5528479" cy="3109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2662">
                  <a:extLst>
                    <a:ext uri="{9D8B030D-6E8A-4147-A177-3AD203B41FA5}">
                      <a16:colId xmlns:a16="http://schemas.microsoft.com/office/drawing/2014/main" val="1307481702"/>
                    </a:ext>
                  </a:extLst>
                </a:gridCol>
                <a:gridCol w="3555817">
                  <a:extLst>
                    <a:ext uri="{9D8B030D-6E8A-4147-A177-3AD203B41FA5}">
                      <a16:colId xmlns:a16="http://schemas.microsoft.com/office/drawing/2014/main" val="905408461"/>
                    </a:ext>
                  </a:extLst>
                </a:gridCol>
              </a:tblGrid>
              <a:tr h="322004">
                <a:tc>
                  <a:txBody>
                    <a:bodyPr/>
                    <a:lstStyle/>
                    <a:p>
                      <a:pPr algn="ctr"/>
                      <a:r>
                        <a:rPr lang="es-PE" sz="1700" b="1" dirty="0" smtClean="0">
                          <a:latin typeface="Arial Narrow" panose="020B0606020202030204" pitchFamily="34" charset="0"/>
                        </a:rPr>
                        <a:t>CAPACIDADES</a:t>
                      </a:r>
                      <a:endParaRPr lang="es-PE" sz="17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700" b="1" dirty="0" smtClean="0">
                          <a:latin typeface="Arial Narrow" panose="020B0606020202030204" pitchFamily="34" charset="0"/>
                        </a:rPr>
                        <a:t>CRITERIOS DE EVALUACIÓN</a:t>
                      </a:r>
                      <a:endParaRPr lang="es-PE" sz="17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6679"/>
                  </a:ext>
                </a:extLst>
              </a:tr>
              <a:tr h="779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</a:rPr>
                        <a:t>Obtiene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información del texto escrito.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Identifica información explícita y relevante que se encuentra en distintas partes del texto.</a:t>
                      </a:r>
                      <a:endParaRPr lang="es-PE" sz="18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24569"/>
                  </a:ext>
                </a:extLst>
              </a:tr>
              <a:tr h="8163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</a:rPr>
                        <a:t>Infiere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e interpreta información del texto.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Deduce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el tema o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idea principal del texto, causa y efecto, entre otras en el texto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“La rana de cristal”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PE" sz="18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45744"/>
                  </a:ext>
                </a:extLst>
              </a:tr>
              <a:tr h="104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Reflexiona y evalúa la forma, el contenido y contexto del texto.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Opina sobre el contenido del texto a partir de su experiencia y contexto del texto.</a:t>
                      </a:r>
                      <a:endParaRPr lang="es-PE" sz="18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5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409432" y="1293712"/>
          <a:ext cx="11341290" cy="4956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772">
                  <a:extLst>
                    <a:ext uri="{9D8B030D-6E8A-4147-A177-3AD203B41FA5}">
                      <a16:colId xmlns:a16="http://schemas.microsoft.com/office/drawing/2014/main" val="3775639148"/>
                    </a:ext>
                  </a:extLst>
                </a:gridCol>
                <a:gridCol w="3095601">
                  <a:extLst>
                    <a:ext uri="{9D8B030D-6E8A-4147-A177-3AD203B41FA5}">
                      <a16:colId xmlns:a16="http://schemas.microsoft.com/office/drawing/2014/main" val="58145695"/>
                    </a:ext>
                  </a:extLst>
                </a:gridCol>
                <a:gridCol w="2179415">
                  <a:extLst>
                    <a:ext uri="{9D8B030D-6E8A-4147-A177-3AD203B41FA5}">
                      <a16:colId xmlns:a16="http://schemas.microsoft.com/office/drawing/2014/main" val="1887744867"/>
                    </a:ext>
                  </a:extLst>
                </a:gridCol>
                <a:gridCol w="3928502">
                  <a:extLst>
                    <a:ext uri="{9D8B030D-6E8A-4147-A177-3AD203B41FA5}">
                      <a16:colId xmlns:a16="http://schemas.microsoft.com/office/drawing/2014/main" val="2830325471"/>
                    </a:ext>
                  </a:extLst>
                </a:gridCol>
              </a:tblGrid>
              <a:tr h="471604"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latin typeface="Arial Narrow" panose="020B0606020202030204" pitchFamily="34" charset="0"/>
                        </a:rPr>
                        <a:t>COMPETENCIA</a:t>
                      </a:r>
                      <a:endParaRPr lang="es-PE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latin typeface="Arial Narrow" panose="020B0606020202030204" pitchFamily="34" charset="0"/>
                        </a:rPr>
                        <a:t>PROPÓSITO DE LA SESIÓN</a:t>
                      </a:r>
                      <a:endParaRPr lang="es-PE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latin typeface="Arial Narrow" panose="020B0606020202030204" pitchFamily="34" charset="0"/>
                        </a:rPr>
                        <a:t>CAPACIDADES</a:t>
                      </a:r>
                      <a:endParaRPr lang="es-PE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latin typeface="Arial Narrow" panose="020B0606020202030204" pitchFamily="34" charset="0"/>
                        </a:rPr>
                        <a:t>CRITERIOS DE EVALUACIÓN</a:t>
                      </a:r>
                      <a:endParaRPr lang="es-PE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59935"/>
                  </a:ext>
                </a:extLst>
              </a:tr>
              <a:tr h="2069316">
                <a:tc rowSpan="3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Lee diversos tipos de</a:t>
                      </a:r>
                      <a:r>
                        <a:rPr lang="es-PE" sz="18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textos en su lengua materna.</a:t>
                      </a:r>
                      <a:endParaRPr lang="es-PE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PE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0645" marR="857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Interpretar información implícita sobre las características</a:t>
                      </a:r>
                      <a:r>
                        <a:rPr lang="es-P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los personajes</a:t>
                      </a:r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s-P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 partir de la </a:t>
                      </a:r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lectura del texto </a:t>
                      </a:r>
                      <a:r>
                        <a:rPr lang="es-P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“La Rana de Cristal” 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 smtClean="0">
                          <a:effectLst/>
                          <a:latin typeface="Arial Narrow" panose="020B0606020202030204" pitchFamily="34" charset="0"/>
                        </a:rPr>
                        <a:t>Obtiene </a:t>
                      </a: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</a:rPr>
                        <a:t>información del texto escrito.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Identifica información explícita y relevante que se encuentra en distintas partes del texto.</a:t>
                      </a:r>
                      <a:endParaRPr lang="es-PE" sz="20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5747"/>
                  </a:ext>
                </a:extLst>
              </a:tr>
              <a:tr h="1370676">
                <a:tc vMerge="1">
                  <a:txBody>
                    <a:bodyPr/>
                    <a:lstStyle/>
                    <a:p>
                      <a:endParaRPr lang="es-PE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 smtClean="0">
                          <a:effectLst/>
                          <a:latin typeface="Arial Narrow" panose="020B0606020202030204" pitchFamily="34" charset="0"/>
                        </a:rPr>
                        <a:t>Infiere </a:t>
                      </a: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</a:rPr>
                        <a:t>e interpreta información del texto.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Deduce</a:t>
                      </a:r>
                      <a:r>
                        <a:rPr lang="es-E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el tema o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idea principal del texto, causa y efecto, entre otras en el texto</a:t>
                      </a:r>
                      <a:r>
                        <a:rPr lang="es-E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“La rana de cristal”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PE" sz="20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70224"/>
                  </a:ext>
                </a:extLst>
              </a:tr>
              <a:tr h="1045367">
                <a:tc vMerge="1">
                  <a:txBody>
                    <a:bodyPr/>
                    <a:lstStyle/>
                    <a:p>
                      <a:endParaRPr lang="es-PE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</a:rPr>
                        <a:t>Reflexiona y evalúa la forma, el contenido y contexto del texto.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Opina sobre el contenido del texto a partir de su experiencia y contexto del texto.</a:t>
                      </a:r>
                      <a:endParaRPr lang="es-PE" sz="20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5848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2262" y="491397"/>
            <a:ext cx="1116386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</a:t>
            </a:r>
            <a:r>
              <a:rPr lang="es-PE" altLang="es-PE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FORMULACIÓN DE LOS CRITERIOS DE EVALUACIÓN</a:t>
            </a:r>
            <a:endParaRPr kumimoji="0" lang="es-PE" altLang="es-PE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049741" y="6378432"/>
            <a:ext cx="7305900" cy="279400"/>
          </a:xfrm>
        </p:spPr>
        <p:txBody>
          <a:bodyPr/>
          <a:lstStyle/>
          <a:p>
            <a:r>
              <a:rPr lang="fr-FR" dirty="0" smtClean="0"/>
              <a:t>Mg. Félix Quispe De La Cruz                 Cel. 976024500</a:t>
            </a:r>
            <a:endParaRPr lang="es-PE" dirty="0"/>
          </a:p>
        </p:txBody>
      </p:sp>
      <p:grpSp>
        <p:nvGrpSpPr>
          <p:cNvPr id="5" name="Grupo 4"/>
          <p:cNvGrpSpPr/>
          <p:nvPr/>
        </p:nvGrpSpPr>
        <p:grpSpPr>
          <a:xfrm>
            <a:off x="33864" y="6324600"/>
            <a:ext cx="12124267" cy="533400"/>
            <a:chOff x="0" y="6068786"/>
            <a:chExt cx="12192000" cy="78921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4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464024" y="6578600"/>
            <a:ext cx="7305900" cy="279400"/>
          </a:xfrm>
        </p:spPr>
        <p:txBody>
          <a:bodyPr/>
          <a:lstStyle/>
          <a:p>
            <a:r>
              <a:rPr lang="fr-FR" dirty="0" smtClean="0"/>
              <a:t>Mg. Félix Quispe De La Cruz                 Cel. 976024500</a:t>
            </a:r>
            <a:endParaRPr lang="es-PE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61163"/>
              </p:ext>
            </p:extLst>
          </p:nvPr>
        </p:nvGraphicFramePr>
        <p:xfrm>
          <a:off x="191068" y="1049090"/>
          <a:ext cx="11805312" cy="5753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9294">
                  <a:extLst>
                    <a:ext uri="{9D8B030D-6E8A-4147-A177-3AD203B41FA5}">
                      <a16:colId xmlns:a16="http://schemas.microsoft.com/office/drawing/2014/main" val="2782136968"/>
                    </a:ext>
                  </a:extLst>
                </a:gridCol>
                <a:gridCol w="1707305">
                  <a:extLst>
                    <a:ext uri="{9D8B030D-6E8A-4147-A177-3AD203B41FA5}">
                      <a16:colId xmlns:a16="http://schemas.microsoft.com/office/drawing/2014/main" val="1282170104"/>
                    </a:ext>
                  </a:extLst>
                </a:gridCol>
                <a:gridCol w="3239135">
                  <a:extLst>
                    <a:ext uri="{9D8B030D-6E8A-4147-A177-3AD203B41FA5}">
                      <a16:colId xmlns:a16="http://schemas.microsoft.com/office/drawing/2014/main" val="1048740697"/>
                    </a:ext>
                  </a:extLst>
                </a:gridCol>
                <a:gridCol w="2096255">
                  <a:extLst>
                    <a:ext uri="{9D8B030D-6E8A-4147-A177-3AD203B41FA5}">
                      <a16:colId xmlns:a16="http://schemas.microsoft.com/office/drawing/2014/main" val="1903616639"/>
                    </a:ext>
                  </a:extLst>
                </a:gridCol>
                <a:gridCol w="2893323">
                  <a:extLst>
                    <a:ext uri="{9D8B030D-6E8A-4147-A177-3AD203B41FA5}">
                      <a16:colId xmlns:a16="http://schemas.microsoft.com/office/drawing/2014/main" val="2294196620"/>
                    </a:ext>
                  </a:extLst>
                </a:gridCol>
              </a:tblGrid>
              <a:tr h="32332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</a:rPr>
                        <a:t>Competencia</a:t>
                      </a: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</a:rPr>
                        <a:t>: Lee diversos tipos de textos en su lengua materna.</a:t>
                      </a:r>
                      <a:endParaRPr lang="es-PE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2543"/>
                  </a:ext>
                </a:extLst>
              </a:tr>
              <a:tr h="901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</a:rPr>
                        <a:t>Propósito de </a:t>
                      </a:r>
                      <a:r>
                        <a:rPr lang="es-PE" sz="1800" b="1" dirty="0" smtClean="0">
                          <a:effectLst/>
                          <a:latin typeface="Arial Narrow" panose="020B0606020202030204" pitchFamily="34" charset="0"/>
                        </a:rPr>
                        <a:t>Aprendizaje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</a:rPr>
                        <a:t>Capacidades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</a:rPr>
                        <a:t>Criterios de evaluación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</a:rPr>
                        <a:t>Evidencias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</a:rPr>
                        <a:t>Descripción del nivel de logro (a partir del análisis de la evidencia) </a:t>
                      </a:r>
                      <a:endParaRPr lang="es-PE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7078"/>
                  </a:ext>
                </a:extLst>
              </a:tr>
              <a:tr h="1533644">
                <a:tc rowSpan="3">
                  <a:txBody>
                    <a:bodyPr/>
                    <a:lstStyle/>
                    <a:p>
                      <a:pPr marL="80645" marR="857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Interpretar información implícita sobre las características</a:t>
                      </a:r>
                      <a:r>
                        <a:rPr lang="es-P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los personajes</a:t>
                      </a: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s-P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 partir de la </a:t>
                      </a: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lectura del texto </a:t>
                      </a:r>
                      <a:r>
                        <a:rPr lang="es-PE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“La Rana de Cristal” </a:t>
                      </a:r>
                      <a:endParaRPr lang="es-PE" sz="18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</a:rPr>
                        <a:t>Obtiene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información del texto escrito.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Identifica información explícita y relevante que se encuentra en distintas partes del texto.</a:t>
                      </a:r>
                      <a:endParaRPr lang="es-PE" sz="17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Respuesta de las preguntas literales, inferenciales y críticas del texto leído </a:t>
                      </a:r>
                      <a:r>
                        <a:rPr lang="es-PE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“La Rana de Cristal” </a:t>
                      </a:r>
                      <a:endParaRPr lang="es-PE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0" dirty="0" smtClean="0">
                          <a:effectLst/>
                          <a:latin typeface="Arial Narrow" panose="020B0606020202030204" pitchFamily="34" charset="0"/>
                        </a:rPr>
                        <a:t>Identifica información explícita en el</a:t>
                      </a: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</a:rPr>
                        <a:t> texto referido al personaje, lugar, características entre otras en el texto leído.</a:t>
                      </a:r>
                      <a:endParaRPr lang="es-P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97858"/>
                  </a:ext>
                </a:extLst>
              </a:tr>
              <a:tr h="122829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</a:rPr>
                        <a:t>Infiere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e interpreta información del texto.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Deduce</a:t>
                      </a:r>
                      <a:r>
                        <a:rPr lang="es-ES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el tema o</a:t>
                      </a: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idea principal del texto, causa y efecto, entre otras en el texto</a:t>
                      </a:r>
                      <a:r>
                        <a:rPr lang="es-ES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“La rana de cristal”</a:t>
                      </a: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PE" sz="17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0" dirty="0" smtClean="0">
                          <a:effectLst/>
                          <a:latin typeface="Arial Narrow" panose="020B0606020202030204" pitchFamily="34" charset="0"/>
                        </a:rPr>
                        <a:t>Muestra dificultad en deducir la</a:t>
                      </a: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</a:rPr>
                        <a:t> idea principal, propósito del texto, causa y efecto, sobre el texto “La rana de cristal”.</a:t>
                      </a:r>
                      <a:endParaRPr lang="es-P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71589"/>
                  </a:ext>
                </a:extLst>
              </a:tr>
              <a:tr h="154219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Reflexiona y evalúa la forma, el contenido y contexto del texto.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Opina sobre el contenido del texto a partir de su experiencia y contexto del texto.</a:t>
                      </a:r>
                      <a:endParaRPr lang="es-PE" sz="17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PE" sz="1800" b="0" dirty="0" smtClean="0">
                          <a:effectLst/>
                          <a:latin typeface="Arial Narrow" panose="020B0606020202030204" pitchFamily="34" charset="0"/>
                        </a:rPr>
                        <a:t>Opina a</a:t>
                      </a: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</a:rPr>
                        <a:t> favor o en contra del contenido del texto, emite juicio sobre la actitud de los personajes, pero, muestra dificultad en extrapolar con su realidad.</a:t>
                      </a:r>
                      <a:endParaRPr lang="es-PE" sz="18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795" marR="39795" marT="5527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80541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91068" y="565066"/>
            <a:ext cx="11805312" cy="4567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 EVIDENCIAS DE ACUERDO A LOS CRITERIOS DE EVALUACIÓN</a:t>
            </a:r>
            <a:endParaRPr lang="es-PE" sz="2400" b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4024" y="59574"/>
            <a:ext cx="112321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PE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UNA SESIÓN DE APRENDIZAJE </a:t>
            </a:r>
            <a:r>
              <a:rPr lang="es-PE" sz="2400" b="1" dirty="0" smtClean="0"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  finalidad es la Retroalimentación)</a:t>
            </a:r>
            <a:endParaRPr lang="es-PE" sz="2400" dirty="0">
              <a:solidFill>
                <a:srgbClr val="0099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556812" y="239585"/>
            <a:ext cx="4433978" cy="60758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atin typeface="Arial Narrow" panose="020B0606020202030204" pitchFamily="34" charset="0"/>
              </a:rPr>
              <a:t>RECUERDA</a:t>
            </a:r>
            <a:endParaRPr lang="es-PE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9203" y="1110705"/>
            <a:ext cx="11524890" cy="48936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PE" sz="2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Los periodos de Consolidación, Continuidad y Refuerzo tienen como propósito el desarrollo de las competencias de los estudiantes</a:t>
            </a:r>
            <a:r>
              <a:rPr lang="es-PE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2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La evaluación diagnóstica forma parte de la evaluación formativa, nos permite determinar el nivel de desarrollo de las competencias e identificar las necesidades de aprendizaje de las y los estudiantes</a:t>
            </a:r>
            <a:r>
              <a:rPr lang="es-PE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2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Refuerzo escolar nos permite atender la diversidad de las y los estudiantes a través de la atención diferenciada, la diversificación de actividades y el uso de recursos variados, incorporando sus necesidades e intereses, así como su contexto</a:t>
            </a:r>
            <a:r>
              <a:rPr lang="es-PE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2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Brinda oportunidades para la culminación oportuna y la permanencia en el sistema educativo</a:t>
            </a:r>
            <a:r>
              <a:rPr lang="es-PE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2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Compromete e involucra el accionar articulado de los actores del sector público y la sociedad civil para la implementación del Refuerzo Escolar. </a:t>
            </a:r>
            <a:endParaRPr lang="es-PE" sz="2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3864" y="6267887"/>
            <a:ext cx="12124267" cy="590113"/>
            <a:chOff x="0" y="6068786"/>
            <a:chExt cx="12192000" cy="789214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97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464024" y="6578600"/>
            <a:ext cx="7305900" cy="279400"/>
          </a:xfrm>
        </p:spPr>
        <p:txBody>
          <a:bodyPr/>
          <a:lstStyle/>
          <a:p>
            <a:r>
              <a:rPr lang="fr-FR" dirty="0" smtClean="0"/>
              <a:t>Mg. Félix Quispe De La Cruz                 Cel. 976024500</a:t>
            </a:r>
            <a:endParaRPr lang="es-PE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13077"/>
              </p:ext>
            </p:extLst>
          </p:nvPr>
        </p:nvGraphicFramePr>
        <p:xfrm>
          <a:off x="191068" y="1001373"/>
          <a:ext cx="11805312" cy="57417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1380">
                  <a:extLst>
                    <a:ext uri="{9D8B030D-6E8A-4147-A177-3AD203B41FA5}">
                      <a16:colId xmlns:a16="http://schemas.microsoft.com/office/drawing/2014/main" val="2782136968"/>
                    </a:ext>
                  </a:extLst>
                </a:gridCol>
                <a:gridCol w="1925219">
                  <a:extLst>
                    <a:ext uri="{9D8B030D-6E8A-4147-A177-3AD203B41FA5}">
                      <a16:colId xmlns:a16="http://schemas.microsoft.com/office/drawing/2014/main" val="1282170104"/>
                    </a:ext>
                  </a:extLst>
                </a:gridCol>
                <a:gridCol w="2769611">
                  <a:extLst>
                    <a:ext uri="{9D8B030D-6E8A-4147-A177-3AD203B41FA5}">
                      <a16:colId xmlns:a16="http://schemas.microsoft.com/office/drawing/2014/main" val="1048740697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val="1903616639"/>
                    </a:ext>
                  </a:extLst>
                </a:gridCol>
                <a:gridCol w="3712189">
                  <a:extLst>
                    <a:ext uri="{9D8B030D-6E8A-4147-A177-3AD203B41FA5}">
                      <a16:colId xmlns:a16="http://schemas.microsoft.com/office/drawing/2014/main" val="2294196620"/>
                    </a:ext>
                  </a:extLst>
                </a:gridCol>
              </a:tblGrid>
              <a:tr h="315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2543"/>
                  </a:ext>
                </a:extLst>
              </a:tr>
              <a:tr h="589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</a:rPr>
                        <a:t>Competencia</a:t>
                      </a:r>
                      <a:endParaRPr lang="es-PE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</a:rPr>
                        <a:t>Capacidades</a:t>
                      </a:r>
                      <a:endParaRPr lang="es-PE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</a:rPr>
                        <a:t>Criterios de evaluación</a:t>
                      </a:r>
                      <a:endParaRPr lang="es-PE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</a:rPr>
                        <a:t>Evidencias</a:t>
                      </a:r>
                      <a:endParaRPr lang="es-PE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</a:rPr>
                        <a:t>Descripción del nivel de logro (a partir del análisis de la evidencia) </a:t>
                      </a:r>
                      <a:endParaRPr lang="es-PE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 anchor="ctr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7078"/>
                  </a:ext>
                </a:extLst>
              </a:tr>
              <a:tr h="1098728">
                <a:tc rowSpan="3">
                  <a:txBody>
                    <a:bodyPr/>
                    <a:lstStyle/>
                    <a:p>
                      <a:pPr marL="80645" marR="857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</a:rPr>
                        <a:t>Lee diversos tipos de textos en su lengua materna.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</a:rPr>
                        <a:t>Obtiene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información del texto escrito.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Identifica información explícita y relevante que se encuentra en distintas partes del texto.</a:t>
                      </a:r>
                      <a:endParaRPr lang="es-PE" sz="17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PE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cuento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Infografía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instructivo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1800" b="0" baseline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PE" sz="1800" b="1" baseline="0" dirty="0" smtClean="0">
                          <a:solidFill>
                            <a:srgbClr val="CC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(Evidencia de la última </a:t>
                      </a:r>
                      <a:r>
                        <a:rPr lang="es-PE" sz="1800" b="1" baseline="0" dirty="0" err="1" smtClean="0">
                          <a:solidFill>
                            <a:srgbClr val="CC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</a:t>
                      </a:r>
                      <a:r>
                        <a:rPr lang="es-PE" sz="1800" b="1" baseline="0" dirty="0" smtClean="0">
                          <a:solidFill>
                            <a:srgbClr val="CC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P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</a:rPr>
                        <a:t>Identifica información explícita en el</a:t>
                      </a:r>
                      <a:r>
                        <a:rPr lang="es-PE" sz="1800" baseline="0" dirty="0" smtClean="0">
                          <a:effectLst/>
                          <a:latin typeface="Arial Narrow" panose="020B0606020202030204" pitchFamily="34" charset="0"/>
                        </a:rPr>
                        <a:t> texto referido al personaje, lugar, características entre otras en los textos leídos.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97858"/>
                  </a:ext>
                </a:extLst>
              </a:tr>
              <a:tr h="145751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</a:rPr>
                        <a:t>Infiere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e interpreta información del texto.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Deduce el tema central o idea principal,</a:t>
                      </a:r>
                      <a:r>
                        <a:rPr lang="es-ES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causa y efecto,</a:t>
                      </a:r>
                      <a:r>
                        <a:rPr lang="es-ES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propósito del texto a partir de la información implícita </a:t>
                      </a: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 los textos leídos.</a:t>
                      </a:r>
                      <a:endParaRPr lang="es-PE" sz="17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0" dirty="0" smtClean="0">
                          <a:effectLst/>
                          <a:latin typeface="Arial Narrow" panose="020B0606020202030204" pitchFamily="34" charset="0"/>
                        </a:rPr>
                        <a:t>Muestra dificultad en deducir la</a:t>
                      </a: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</a:rPr>
                        <a:t> idea principal, propósito del texto, causa y efecto, sobre los textos leídos</a:t>
                      </a:r>
                      <a:endParaRPr lang="es-P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41586"/>
                  </a:ext>
                </a:extLst>
              </a:tr>
              <a:tr h="121186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</a:rPr>
                        <a:t>Reflexiona y evalúa la forma, el contenido y contexto del texto.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Opina sobre el contenido del texto y de la actitud</a:t>
                      </a:r>
                      <a:r>
                        <a:rPr lang="es-PE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los personajes </a:t>
                      </a:r>
                      <a:r>
                        <a:rPr lang="es-PE" sz="17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 partir de su experiencia y su contexto.</a:t>
                      </a:r>
                      <a:endParaRPr lang="es-PE" sz="17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PE" sz="1800" b="0" dirty="0" smtClean="0">
                          <a:effectLst/>
                          <a:latin typeface="Arial Narrow" panose="020B0606020202030204" pitchFamily="34" charset="0"/>
                        </a:rPr>
                        <a:t>Opina a</a:t>
                      </a:r>
                      <a:r>
                        <a:rPr lang="es-PE" sz="1800" b="0" baseline="0" dirty="0" smtClean="0">
                          <a:effectLst/>
                          <a:latin typeface="Arial Narrow" panose="020B0606020202030204" pitchFamily="34" charset="0"/>
                        </a:rPr>
                        <a:t> favor o en contra del contenido del texto, emite juicio sobre la actitud de los personajes, pero, muestra dificultad en justificar y extrapolar con su realidad.</a:t>
                      </a:r>
                      <a:endParaRPr lang="es-PE" sz="18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795" marR="39795" marT="5527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41863"/>
                  </a:ext>
                </a:extLst>
              </a:tr>
              <a:tr h="1351117">
                <a:tc gridSpan="2">
                  <a:txBody>
                    <a:bodyPr/>
                    <a:lstStyle/>
                    <a:p>
                      <a:pPr marL="9525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CONCLUSIÓN</a:t>
                      </a:r>
                      <a:r>
                        <a:rPr lang="es-PE" sz="2000" b="1" baseline="0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 DESCRIPTIVA</a:t>
                      </a:r>
                      <a:endParaRPr lang="es-PE" sz="2000" b="1" dirty="0" smtClean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525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</a:rPr>
                        <a:t>Descripción </a:t>
                      </a: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</a:rPr>
                        <a:t>General del nivel de desarrollo de la </a:t>
                      </a: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</a:rPr>
                        <a:t>competencia.</a:t>
                      </a:r>
                    </a:p>
                  </a:txBody>
                  <a:tcPr marL="0" marR="0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</a:rPr>
                        <a:t>El estudiante</a:t>
                      </a:r>
                      <a:r>
                        <a:rPr lang="es-PE" sz="1600" b="1" baseline="0" dirty="0" smtClean="0">
                          <a:effectLst/>
                          <a:latin typeface="Arial Narrow" panose="020B0606020202030204" pitchFamily="34" charset="0"/>
                        </a:rPr>
                        <a:t> identifica información explícita sobre las características, lugar, personajes del texto; pero muestra dificultad en deducir información implícita sobre el tema, propósito, causa efecto; y emite opinión sobre el contenido y cualidades de los personajes; pero, muestra dificultad en justificar comparando con su realidad y contexto; por tanto, necesita mayor apoyo para superar sus dificultades</a:t>
                      </a:r>
                      <a:r>
                        <a:rPr lang="es-PE" sz="1600" b="0" baseline="0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5" marR="39795" marT="552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7903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91068" y="513869"/>
            <a:ext cx="11805312" cy="4875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PARA DETERMINAR </a:t>
            </a:r>
            <a:r>
              <a:rPr lang="es-PE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NIVEL DE DESARROLLO DE LA </a:t>
            </a:r>
            <a:r>
              <a:rPr lang="es-PE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</a:t>
            </a:r>
            <a:endParaRPr lang="es-PE" sz="2400" b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12190" y="39284"/>
            <a:ext cx="427609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PE" sz="2400" b="1" dirty="0" smtClean="0">
                <a:solidFill>
                  <a:srgbClr val="3333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FINAL DE UN PERIODO</a:t>
            </a:r>
            <a:endParaRPr lang="es-PE" sz="2400" dirty="0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44535"/>
              </p:ext>
            </p:extLst>
          </p:nvPr>
        </p:nvGraphicFramePr>
        <p:xfrm>
          <a:off x="191589" y="1323662"/>
          <a:ext cx="11773988" cy="5408598"/>
        </p:xfrm>
        <a:graphic>
          <a:graphicData uri="http://schemas.openxmlformats.org/drawingml/2006/table">
            <a:tbl>
              <a:tblPr firstRow="1" firstCol="1" bandRow="1"/>
              <a:tblGrid>
                <a:gridCol w="2019348">
                  <a:extLst>
                    <a:ext uri="{9D8B030D-6E8A-4147-A177-3AD203B41FA5}">
                      <a16:colId xmlns:a16="http://schemas.microsoft.com/office/drawing/2014/main" val="3929507837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319116919"/>
                    </a:ext>
                  </a:extLst>
                </a:gridCol>
                <a:gridCol w="559558">
                  <a:extLst>
                    <a:ext uri="{9D8B030D-6E8A-4147-A177-3AD203B41FA5}">
                      <a16:colId xmlns:a16="http://schemas.microsoft.com/office/drawing/2014/main" val="2782049187"/>
                    </a:ext>
                  </a:extLst>
                </a:gridCol>
                <a:gridCol w="2734282">
                  <a:extLst>
                    <a:ext uri="{9D8B030D-6E8A-4147-A177-3AD203B41FA5}">
                      <a16:colId xmlns:a16="http://schemas.microsoft.com/office/drawing/2014/main" val="45169209"/>
                    </a:ext>
                  </a:extLst>
                </a:gridCol>
                <a:gridCol w="541181">
                  <a:extLst>
                    <a:ext uri="{9D8B030D-6E8A-4147-A177-3AD203B41FA5}">
                      <a16:colId xmlns:a16="http://schemas.microsoft.com/office/drawing/2014/main" val="1054636670"/>
                    </a:ext>
                  </a:extLst>
                </a:gridCol>
                <a:gridCol w="3193576">
                  <a:extLst>
                    <a:ext uri="{9D8B030D-6E8A-4147-A177-3AD203B41FA5}">
                      <a16:colId xmlns:a16="http://schemas.microsoft.com/office/drawing/2014/main" val="1141956409"/>
                    </a:ext>
                  </a:extLst>
                </a:gridCol>
                <a:gridCol w="596992">
                  <a:extLst>
                    <a:ext uri="{9D8B030D-6E8A-4147-A177-3AD203B41FA5}">
                      <a16:colId xmlns:a16="http://schemas.microsoft.com/office/drawing/2014/main" val="1256081644"/>
                    </a:ext>
                  </a:extLst>
                </a:gridCol>
              </a:tblGrid>
              <a:tr h="27522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APELLIDOS Y NOMBRES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ÁREA: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74046"/>
                  </a:ext>
                </a:extLst>
              </a:tr>
              <a:tr h="55414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 comunica oralmente en su lengua materna.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Lee diversos tipos de textos escritos en su lengua materna.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Escribe diversos tipos de textos en su lengua materna.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36361"/>
                  </a:ext>
                </a:extLst>
              </a:tr>
              <a:tr h="5818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4044"/>
                  </a:ext>
                </a:extLst>
              </a:tr>
              <a:tr h="16051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Carlos…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 smtClean="0">
                          <a:effectLst/>
                          <a:latin typeface="Arial Narrow" panose="020B0606020202030204" pitchFamily="34" charset="0"/>
                        </a:rPr>
                        <a:t>El estudiante</a:t>
                      </a:r>
                      <a:r>
                        <a:rPr lang="es-PE" sz="1200" b="1" baseline="0" dirty="0" smtClean="0">
                          <a:effectLst/>
                          <a:latin typeface="Arial Narrow" panose="020B0606020202030204" pitchFamily="34" charset="0"/>
                        </a:rPr>
                        <a:t> identifica información explícita sobre las características, personajes del texto y deduce información implícita sobre el tema, propósito, causa efecto; y emite opinión sobre el contenido y cualidades de los personajes</a:t>
                      </a:r>
                      <a:r>
                        <a:rPr lang="es-PE" sz="1200" baseline="0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es-PE" sz="12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s-P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Escribe el texto sobre el tema</a:t>
                      </a:r>
                      <a:r>
                        <a:rPr lang="es-PE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propuesto </a:t>
                      </a: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considerando la estructura según el tipo del texto, pero no explicita el destinatario ni propósito; organiza de manera las ideas con coherencia, usa mayúsculas, pero muestra dificultad en los signos de puntuación, finalmente presenta el texto sólo en la primera versión; por tanto, se debe ayudar al estudiantes para</a:t>
                      </a:r>
                      <a:r>
                        <a:rPr lang="es-PE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superar las dificultades de acuerdo a los criterios establecidos.</a:t>
                      </a:r>
                      <a:endParaRPr lang="es-PE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s-PE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2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63166"/>
                  </a:ext>
                </a:extLst>
              </a:tr>
              <a:tr h="1782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Pedro…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0" fontAlgn="ctr"/>
                      <a:r>
                        <a:rPr lang="es-PE" sz="1200" b="1" dirty="0" smtClean="0">
                          <a:effectLst/>
                          <a:latin typeface="Arial Narrow" panose="020B0606020202030204" pitchFamily="34" charset="0"/>
                        </a:rPr>
                        <a:t>El estudiante</a:t>
                      </a:r>
                      <a:r>
                        <a:rPr lang="es-PE" sz="1200" b="1" baseline="0" dirty="0" smtClean="0">
                          <a:effectLst/>
                          <a:latin typeface="Arial Narrow" panose="020B0606020202030204" pitchFamily="34" charset="0"/>
                        </a:rPr>
                        <a:t> identifica información explícita sobre las características, lugar, personajes del texto; pero muestra dificultad en deducir información implícita sobre el tema, propósito, causa efecto; y emite opinión sobre el contenido y cualidades de los personajes; pero, muestra dificultad en justificar comparando con su realidad y contexto; por tanto, necesita mayor apoyo para superar sus dificultades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s-PE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2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02902"/>
                  </a:ext>
                </a:extLst>
              </a:tr>
              <a:tr h="30084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María…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626011"/>
                  </a:ext>
                </a:extLst>
              </a:tr>
              <a:tr h="1847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3314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589" y="92556"/>
            <a:ext cx="11773987" cy="1231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CONSOLIDACIÓN  DEL NIVEL DE DESARROLLO DE COMPETENCIAS A PARTIR DE </a:t>
            </a:r>
            <a:r>
              <a:rPr kumimoji="0" lang="es-PE" altLang="es-PE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JULIO (PERIODO</a:t>
            </a:r>
            <a:r>
              <a:rPr kumimoji="0" lang="es-PE" altLang="es-PE" b="1" i="0" u="sng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CONSOLIDACIÓN)</a:t>
            </a:r>
            <a:endParaRPr kumimoji="0" lang="es-PE" altLang="es-PE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IE.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		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altLang="es-PE" sz="1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		: 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90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13374"/>
              </p:ext>
            </p:extLst>
          </p:nvPr>
        </p:nvGraphicFramePr>
        <p:xfrm>
          <a:off x="191589" y="1699866"/>
          <a:ext cx="11773986" cy="4952512"/>
        </p:xfrm>
        <a:graphic>
          <a:graphicData uri="http://schemas.openxmlformats.org/drawingml/2006/table">
            <a:tbl>
              <a:tblPr firstRow="1" firstCol="1" bandRow="1"/>
              <a:tblGrid>
                <a:gridCol w="1787335">
                  <a:extLst>
                    <a:ext uri="{9D8B030D-6E8A-4147-A177-3AD203B41FA5}">
                      <a16:colId xmlns:a16="http://schemas.microsoft.com/office/drawing/2014/main" val="2048637155"/>
                    </a:ext>
                  </a:extLst>
                </a:gridCol>
                <a:gridCol w="2402006">
                  <a:extLst>
                    <a:ext uri="{9D8B030D-6E8A-4147-A177-3AD203B41FA5}">
                      <a16:colId xmlns:a16="http://schemas.microsoft.com/office/drawing/2014/main" val="4265767012"/>
                    </a:ext>
                  </a:extLst>
                </a:gridCol>
                <a:gridCol w="573206">
                  <a:extLst>
                    <a:ext uri="{9D8B030D-6E8A-4147-A177-3AD203B41FA5}">
                      <a16:colId xmlns:a16="http://schemas.microsoft.com/office/drawing/2014/main" val="2262263530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441971341"/>
                    </a:ext>
                  </a:extLst>
                </a:gridCol>
                <a:gridCol w="659633">
                  <a:extLst>
                    <a:ext uri="{9D8B030D-6E8A-4147-A177-3AD203B41FA5}">
                      <a16:colId xmlns:a16="http://schemas.microsoft.com/office/drawing/2014/main" val="3083394133"/>
                    </a:ext>
                  </a:extLst>
                </a:gridCol>
                <a:gridCol w="2069919">
                  <a:extLst>
                    <a:ext uri="{9D8B030D-6E8A-4147-A177-3AD203B41FA5}">
                      <a16:colId xmlns:a16="http://schemas.microsoft.com/office/drawing/2014/main" val="1829686665"/>
                    </a:ext>
                  </a:extLst>
                </a:gridCol>
                <a:gridCol w="591303">
                  <a:extLst>
                    <a:ext uri="{9D8B030D-6E8A-4147-A177-3AD203B41FA5}">
                      <a16:colId xmlns:a16="http://schemas.microsoft.com/office/drawing/2014/main" val="3925520295"/>
                    </a:ext>
                  </a:extLst>
                </a:gridCol>
                <a:gridCol w="1551396">
                  <a:extLst>
                    <a:ext uri="{9D8B030D-6E8A-4147-A177-3AD203B41FA5}">
                      <a16:colId xmlns:a16="http://schemas.microsoft.com/office/drawing/2014/main" val="4264320044"/>
                    </a:ext>
                  </a:extLst>
                </a:gridCol>
                <a:gridCol w="460513">
                  <a:extLst>
                    <a:ext uri="{9D8B030D-6E8A-4147-A177-3AD203B41FA5}">
                      <a16:colId xmlns:a16="http://schemas.microsoft.com/office/drawing/2014/main" val="1575766774"/>
                    </a:ext>
                  </a:extLst>
                </a:gridCol>
              </a:tblGrid>
              <a:tr h="2286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APELLIDOS Y NOMBRES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ÁREA: MATEMÁTICA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06149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Resuelve problemas de 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Resuelve problemas de regularidad, equivalencia y cambio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Resuelve problemas de forma, movimiento y localización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Resuelve problemas de gestión de datos e incertidumbre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19715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63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Carlos…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 problema que implica acciones </a:t>
                      </a:r>
                      <a:r>
                        <a:rPr lang="es-PE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repartir,</a:t>
                      </a:r>
                      <a:r>
                        <a:rPr lang="es-PE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quitar una cantidad, traduciendo </a:t>
                      </a:r>
                      <a:r>
                        <a:rPr lang="es-PE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mediante gráficos, material concreto, comprendo acciones a realizar en dicho problema y lo ejecuta con su propia estrategia; pero, muestra limitaciones en fundamentar las estrategias implementadas y argumentar sobre la respuesta hallada en la resolución de problema de cantidad, por lo que necesita mayor apoyo para formalizar sus conocimientos.</a:t>
                      </a:r>
                      <a:endParaRPr lang="es-PE" sz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s-P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48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Pedro…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20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María…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01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08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38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19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204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589" y="92556"/>
            <a:ext cx="11773987" cy="1231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CONSOLIDACIÓN  DEL NIVEL DE DESARROLLO DE COMPETENCIAS A PARTIR DE </a:t>
            </a:r>
            <a:r>
              <a:rPr kumimoji="0" lang="es-PE" altLang="es-PE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JULIO (PERIODO</a:t>
            </a:r>
            <a:r>
              <a:rPr kumimoji="0" lang="es-PE" altLang="es-PE" b="1" i="0" u="sng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CONSOLIDACIÓN)</a:t>
            </a:r>
            <a:endParaRPr kumimoji="0" lang="es-PE" altLang="es-PE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IE.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		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altLang="es-PE" sz="1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		: 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0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86616"/>
              </p:ext>
            </p:extLst>
          </p:nvPr>
        </p:nvGraphicFramePr>
        <p:xfrm>
          <a:off x="418013" y="1892704"/>
          <a:ext cx="11773987" cy="4391473"/>
        </p:xfrm>
        <a:graphic>
          <a:graphicData uri="http://schemas.openxmlformats.org/drawingml/2006/table">
            <a:tbl>
              <a:tblPr firstRow="1" firstCol="1" bandRow="1"/>
              <a:tblGrid>
                <a:gridCol w="1701008">
                  <a:extLst>
                    <a:ext uri="{9D8B030D-6E8A-4147-A177-3AD203B41FA5}">
                      <a16:colId xmlns:a16="http://schemas.microsoft.com/office/drawing/2014/main" val="1502233923"/>
                    </a:ext>
                  </a:extLst>
                </a:gridCol>
                <a:gridCol w="1724058">
                  <a:extLst>
                    <a:ext uri="{9D8B030D-6E8A-4147-A177-3AD203B41FA5}">
                      <a16:colId xmlns:a16="http://schemas.microsoft.com/office/drawing/2014/main" val="1649796534"/>
                    </a:ext>
                  </a:extLst>
                </a:gridCol>
                <a:gridCol w="573206">
                  <a:extLst>
                    <a:ext uri="{9D8B030D-6E8A-4147-A177-3AD203B41FA5}">
                      <a16:colId xmlns:a16="http://schemas.microsoft.com/office/drawing/2014/main" val="2826986857"/>
                    </a:ext>
                  </a:extLst>
                </a:gridCol>
                <a:gridCol w="1965277">
                  <a:extLst>
                    <a:ext uri="{9D8B030D-6E8A-4147-A177-3AD203B41FA5}">
                      <a16:colId xmlns:a16="http://schemas.microsoft.com/office/drawing/2014/main" val="4076261595"/>
                    </a:ext>
                  </a:extLst>
                </a:gridCol>
                <a:gridCol w="655093">
                  <a:extLst>
                    <a:ext uri="{9D8B030D-6E8A-4147-A177-3AD203B41FA5}">
                      <a16:colId xmlns:a16="http://schemas.microsoft.com/office/drawing/2014/main" val="3636458720"/>
                    </a:ext>
                  </a:extLst>
                </a:gridCol>
                <a:gridCol w="2251880">
                  <a:extLst>
                    <a:ext uri="{9D8B030D-6E8A-4147-A177-3AD203B41FA5}">
                      <a16:colId xmlns:a16="http://schemas.microsoft.com/office/drawing/2014/main" val="4248386869"/>
                    </a:ext>
                  </a:extLst>
                </a:gridCol>
                <a:gridCol w="614150">
                  <a:extLst>
                    <a:ext uri="{9D8B030D-6E8A-4147-A177-3AD203B41FA5}">
                      <a16:colId xmlns:a16="http://schemas.microsoft.com/office/drawing/2014/main" val="2692918430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1907481896"/>
                    </a:ext>
                  </a:extLst>
                </a:gridCol>
                <a:gridCol w="610641">
                  <a:extLst>
                    <a:ext uri="{9D8B030D-6E8A-4147-A177-3AD203B41FA5}">
                      <a16:colId xmlns:a16="http://schemas.microsoft.com/office/drawing/2014/main" val="197408423"/>
                    </a:ext>
                  </a:extLst>
                </a:gridCol>
              </a:tblGrid>
              <a:tr h="24652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APELLIDOS Y NOMBRES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ÁREA: </a:t>
                      </a:r>
                      <a:r>
                        <a:rPr lang="es-PE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PERSONAL </a:t>
                      </a:r>
                      <a:r>
                        <a:rPr lang="es-PE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SOCIAL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03992"/>
                  </a:ext>
                </a:extLst>
              </a:tr>
              <a:tr h="39733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Construye su </a:t>
                      </a:r>
                      <a:r>
                        <a:rPr lang="es-PE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Identidad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Convive y participa democráticamente en la búsqueda del bien común.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Construye interpretaciones históricas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Gestina responsablemente el espacio y el ambiente.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06243"/>
                  </a:ext>
                </a:extLst>
              </a:tr>
              <a:tr h="39733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</a:t>
                      </a:r>
                      <a:r>
                        <a:rPr lang="es-PE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Logro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60160"/>
                  </a:ext>
                </a:extLst>
              </a:tr>
              <a:tr h="235776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Carlos…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es-PE" sz="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 estudiante se ubica en un tiempo histórico y analiza reflexivamente, pero no busca otras fuentes fiables; identifica los cambios que ha ocurrido y su permanencia en la actualidad de un hecho histórico a través de línea de tiempo; explica las consecuencias del pasado y sus implicancias en el presente; pero, muestra limitaciones en jerarquizar los contenidos y la proyección al futuro. Por tanto, necesita apoyo para lograr lo previsto de acuerdo a los criterios establecidos.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12878"/>
                  </a:ext>
                </a:extLst>
              </a:tr>
              <a:tr h="1048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Pedro…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52742"/>
                  </a:ext>
                </a:extLst>
              </a:tr>
              <a:tr h="1048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María…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63005"/>
                  </a:ext>
                </a:extLst>
              </a:tr>
              <a:tr h="208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08600"/>
                  </a:ext>
                </a:extLst>
              </a:tr>
              <a:tr h="1048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15313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589" y="194156"/>
            <a:ext cx="11773987" cy="1231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CONSOLIDACIÓN  DEL NIVEL DE DESARROLLO DE COMPETENCIAS A PARTIR DE </a:t>
            </a:r>
            <a:r>
              <a:rPr kumimoji="0" lang="es-PE" altLang="es-PE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JULIO (PERIODO</a:t>
            </a:r>
            <a:r>
              <a:rPr kumimoji="0" lang="es-PE" altLang="es-PE" b="1" i="0" u="sng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CONSOLIDACIÓN)</a:t>
            </a:r>
            <a:endParaRPr kumimoji="0" lang="es-PE" altLang="es-PE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IE.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		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altLang="es-PE" sz="1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		: 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90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42223"/>
              </p:ext>
            </p:extLst>
          </p:nvPr>
        </p:nvGraphicFramePr>
        <p:xfrm>
          <a:off x="191589" y="1477622"/>
          <a:ext cx="11773989" cy="5126320"/>
        </p:xfrm>
        <a:graphic>
          <a:graphicData uri="http://schemas.openxmlformats.org/drawingml/2006/table">
            <a:tbl>
              <a:tblPr firstRow="1" firstCol="1" bandRow="1"/>
              <a:tblGrid>
                <a:gridCol w="2333248">
                  <a:extLst>
                    <a:ext uri="{9D8B030D-6E8A-4147-A177-3AD203B41FA5}">
                      <a16:colId xmlns:a16="http://schemas.microsoft.com/office/drawing/2014/main" val="1046331218"/>
                    </a:ext>
                  </a:extLst>
                </a:gridCol>
                <a:gridCol w="3548418">
                  <a:extLst>
                    <a:ext uri="{9D8B030D-6E8A-4147-A177-3AD203B41FA5}">
                      <a16:colId xmlns:a16="http://schemas.microsoft.com/office/drawing/2014/main" val="3236778929"/>
                    </a:ext>
                  </a:extLst>
                </a:gridCol>
                <a:gridCol w="818865">
                  <a:extLst>
                    <a:ext uri="{9D8B030D-6E8A-4147-A177-3AD203B41FA5}">
                      <a16:colId xmlns:a16="http://schemas.microsoft.com/office/drawing/2014/main" val="2916890496"/>
                    </a:ext>
                  </a:extLst>
                </a:gridCol>
                <a:gridCol w="4380932">
                  <a:extLst>
                    <a:ext uri="{9D8B030D-6E8A-4147-A177-3AD203B41FA5}">
                      <a16:colId xmlns:a16="http://schemas.microsoft.com/office/drawing/2014/main" val="530989398"/>
                    </a:ext>
                  </a:extLst>
                </a:gridCol>
                <a:gridCol w="692526">
                  <a:extLst>
                    <a:ext uri="{9D8B030D-6E8A-4147-A177-3AD203B41FA5}">
                      <a16:colId xmlns:a16="http://schemas.microsoft.com/office/drawing/2014/main" val="2981624681"/>
                    </a:ext>
                  </a:extLst>
                </a:gridCol>
              </a:tblGrid>
              <a:tr h="34777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APELLIDOS Y NOMBRES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ÁREA: CIENCIA Y TECNOLOGÍA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79698"/>
                  </a:ext>
                </a:extLst>
              </a:tr>
              <a:tr h="100085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Indaga mediante métodos científicos para construir sus conocimientos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Explica el mundo físico basándose en conocimientossobre los seres vivos, materia y energía, biodiversidad, tierra y universo.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57914"/>
                  </a:ext>
                </a:extLst>
              </a:tr>
              <a:tr h="5531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Conclusión descriptiva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E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de Logro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44828"/>
                  </a:ext>
                </a:extLst>
              </a:tr>
              <a:tr h="248084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Carlos…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PE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 </a:t>
                      </a:r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estudiante explica de manera superficial los conocimientos de los seres vivos; asimismo propone algunas hábitos saludables para mantener una buena salud; pero, no reconoce los efectos negativos por la mala práctica alimenticia en la salud y en el ambiente. Por tanto, requiere apoyo para profundizar los conocimientos.</a:t>
                      </a:r>
                    </a:p>
                    <a:p>
                      <a:pPr algn="just" rtl="0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</a:p>
                    <a:p>
                      <a:pPr algn="ctr" rtl="0" fontAlgn="ctr"/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69032"/>
                  </a:ext>
                </a:extLst>
              </a:tr>
              <a:tr h="2451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Pedro…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95408"/>
                  </a:ext>
                </a:extLst>
              </a:tr>
              <a:tr h="2451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María…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71" marR="5471" marT="5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19446"/>
                  </a:ext>
                </a:extLst>
              </a:tr>
              <a:tr h="2451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4113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589" y="92556"/>
            <a:ext cx="11773987" cy="1231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CONSOLIDACIÓN  DEL NIVEL DE DESARROLLO DE COMPETENCIAS A PARTIR DE </a:t>
            </a:r>
            <a:r>
              <a:rPr kumimoji="0" lang="es-PE" altLang="es-PE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JULIO (PERIODO</a:t>
            </a:r>
            <a:r>
              <a:rPr kumimoji="0" lang="es-PE" altLang="es-PE" b="1" i="0" u="sng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CONSOLIDACIÓN)</a:t>
            </a:r>
            <a:endParaRPr kumimoji="0" lang="es-PE" altLang="es-PE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IE.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		: 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		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altLang="es-PE" sz="1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		: </a:t>
            </a: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73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21802" y="2497541"/>
            <a:ext cx="10495128" cy="1269241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RESULTADO DEL PERIODO DE CONSOLIDADO</a:t>
            </a:r>
            <a:endParaRPr lang="es-PE" sz="40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05307"/>
              </p:ext>
            </p:extLst>
          </p:nvPr>
        </p:nvGraphicFramePr>
        <p:xfrm>
          <a:off x="191590" y="1610674"/>
          <a:ext cx="11773988" cy="4837789"/>
        </p:xfrm>
        <a:graphic>
          <a:graphicData uri="http://schemas.openxmlformats.org/drawingml/2006/table">
            <a:tbl>
              <a:tblPr firstRow="1" firstCol="1" bandRow="1"/>
              <a:tblGrid>
                <a:gridCol w="210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5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6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863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APELLIDOS Y NOMBRES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4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comunica oralmente en su lengua materna.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diversos tipos de textos escritos en su lengua materna.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diversos tipos de textos en su lengua materna.</a:t>
                      </a:r>
                      <a:endParaRPr lang="es-PE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91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 descriptiva de </a:t>
                      </a:r>
                      <a:r>
                        <a:rPr lang="es-PE" sz="16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 la Evaluación de kit</a:t>
                      </a:r>
                      <a:endParaRPr lang="es-PE" sz="16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 descriptiva de </a:t>
                      </a:r>
                      <a:r>
                        <a:rPr lang="es-PE" sz="1600" b="1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</a:t>
                      </a:r>
                      <a:endParaRPr lang="es-PE" sz="16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 descriptiva de </a:t>
                      </a:r>
                      <a:r>
                        <a:rPr lang="es-PE" sz="16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 la Evaluación de kit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590" y="-52314"/>
            <a:ext cx="11773987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CONSOLIDADO DE </a:t>
            </a:r>
            <a:r>
              <a:rPr kumimoji="0" lang="es-PE" altLang="es-PE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KIT 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EVALUACIÓN</a:t>
            </a:r>
            <a:r>
              <a:rPr kumimoji="0" lang="es-PE" altLang="es-PE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s-PE" altLang="es-PE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DEL PERIOD DE CONSOLIDACIÓN</a:t>
            </a:r>
            <a:endParaRPr kumimoji="0" lang="es-PE" altLang="es-PE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IE.		:  </a:t>
            </a:r>
            <a:endParaRPr kumimoji="0" lang="es-PE" altLang="es-P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		:  </a:t>
            </a:r>
            <a:endParaRPr kumimoji="0" lang="es-PE" altLang="es-P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		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PE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ÁREA		:</a:t>
            </a:r>
            <a:endParaRPr kumimoji="0" lang="es-PE" altLang="es-P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8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4306" y="67876"/>
            <a:ext cx="1171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DETERMINACIÓN DE LAS NECESIDADES DE APRENDIZAJE</a:t>
            </a:r>
            <a:endParaRPr lang="es-PE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4307" y="468264"/>
            <a:ext cx="1171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latin typeface="Arial Narrow" panose="020B0606020202030204" pitchFamily="34" charset="0"/>
              </a:rPr>
              <a:t>Competencia: Lee diversos tipos de textos en su lengua materna. 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9214" y="869051"/>
            <a:ext cx="11931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 smtClean="0">
                <a:latin typeface="Arial Narrow" panose="020B0606020202030204" pitchFamily="34" charset="0"/>
              </a:rPr>
              <a:t>Estándar: </a:t>
            </a:r>
            <a:r>
              <a:rPr lang="es-PE" sz="1000" dirty="0">
                <a:latin typeface="Arial Narrow" panose="020B0606020202030204" pitchFamily="34" charset="0"/>
              </a:rPr>
              <a:t>Lee diversos tipos de textos con varios elementos complejos en su estructura y con </a:t>
            </a:r>
            <a:r>
              <a:rPr lang="es-PE" sz="1000" dirty="0" smtClean="0">
                <a:latin typeface="Arial Narrow" panose="020B0606020202030204" pitchFamily="34" charset="0"/>
              </a:rPr>
              <a:t>vocabulario variado</a:t>
            </a:r>
            <a:r>
              <a:rPr lang="es-PE" sz="1000" dirty="0">
                <a:latin typeface="Arial Narrow" panose="020B0606020202030204" pitchFamily="34" charset="0"/>
              </a:rPr>
              <a:t>. Obtiene información e integra datos que están en distintas partes del texto. </a:t>
            </a:r>
            <a:r>
              <a:rPr lang="es-PE" sz="1000" dirty="0" smtClean="0">
                <a:latin typeface="Arial Narrow" panose="020B0606020202030204" pitchFamily="34" charset="0"/>
              </a:rPr>
              <a:t>Realiza inferencias </a:t>
            </a:r>
            <a:r>
              <a:rPr lang="es-PE" sz="1000" dirty="0">
                <a:latin typeface="Arial Narrow" panose="020B0606020202030204" pitchFamily="34" charset="0"/>
              </a:rPr>
              <a:t>locales a partir de información explícita e implícita. Interpreta el </a:t>
            </a:r>
            <a:r>
              <a:rPr lang="es-PE" sz="1000" dirty="0" smtClean="0">
                <a:latin typeface="Arial Narrow" panose="020B0606020202030204" pitchFamily="34" charset="0"/>
              </a:rPr>
              <a:t>texto considerando información </a:t>
            </a:r>
            <a:r>
              <a:rPr lang="es-PE" sz="1000" dirty="0">
                <a:latin typeface="Arial Narrow" panose="020B0606020202030204" pitchFamily="34" charset="0"/>
              </a:rPr>
              <a:t>relevante y complementaria para construir su sentido global. Reflexiona sobre </a:t>
            </a:r>
            <a:r>
              <a:rPr lang="es-PE" sz="1000" dirty="0" smtClean="0">
                <a:latin typeface="Arial Narrow" panose="020B0606020202030204" pitchFamily="34" charset="0"/>
              </a:rPr>
              <a:t>aspectos variados </a:t>
            </a:r>
            <a:r>
              <a:rPr lang="es-PE" sz="1000" dirty="0">
                <a:latin typeface="Arial Narrow" panose="020B0606020202030204" pitchFamily="34" charset="0"/>
              </a:rPr>
              <a:t>del texto a partir de su conocimiento y experiencia. Evalúa el uso del lenguaje, </a:t>
            </a:r>
            <a:r>
              <a:rPr lang="es-PE" sz="1000" dirty="0" smtClean="0">
                <a:latin typeface="Arial Narrow" panose="020B0606020202030204" pitchFamily="34" charset="0"/>
              </a:rPr>
              <a:t>la intención </a:t>
            </a:r>
            <a:r>
              <a:rPr lang="es-PE" sz="1000" dirty="0">
                <a:latin typeface="Arial Narrow" panose="020B0606020202030204" pitchFamily="34" charset="0"/>
              </a:rPr>
              <a:t>de los recursos textuales y el efecto del texto en el lector a partir de su conocimiento </a:t>
            </a:r>
            <a:r>
              <a:rPr lang="es-PE" sz="1000" dirty="0" smtClean="0">
                <a:latin typeface="Arial Narrow" panose="020B0606020202030204" pitchFamily="34" charset="0"/>
              </a:rPr>
              <a:t>y del </a:t>
            </a:r>
            <a:r>
              <a:rPr lang="es-PE" sz="1000" dirty="0">
                <a:latin typeface="Arial Narrow" panose="020B0606020202030204" pitchFamily="34" charset="0"/>
              </a:rPr>
              <a:t>contexto sociocultural</a:t>
            </a:r>
            <a:r>
              <a:rPr lang="es-PE" sz="1000" b="1" dirty="0" smtClean="0">
                <a:latin typeface="Arial Narrow" panose="020B0606020202030204" pitchFamily="34" charset="0"/>
              </a:rPr>
              <a:t> </a:t>
            </a:r>
            <a:endParaRPr lang="es-PE" sz="1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90576"/>
              </p:ext>
            </p:extLst>
          </p:nvPr>
        </p:nvGraphicFramePr>
        <p:xfrm>
          <a:off x="95535" y="1469030"/>
          <a:ext cx="11954933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7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Estudiantes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Arial Narrow" panose="020B0606020202030204" pitchFamily="34" charset="0"/>
                        </a:rPr>
                        <a:t>Fascículo de evaluación</a:t>
                      </a:r>
                      <a:r>
                        <a:rPr lang="es-ES" sz="1400" b="1" baseline="0" dirty="0" smtClean="0">
                          <a:latin typeface="Arial Narrow" panose="020B0606020202030204" pitchFamily="34" charset="0"/>
                        </a:rPr>
                        <a:t> diagnóstica</a:t>
                      </a:r>
                      <a:endParaRPr lang="es-PE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Arial Narrow" panose="020B0606020202030204" pitchFamily="34" charset="0"/>
                        </a:rPr>
                        <a:t>Portafolio</a:t>
                      </a:r>
                      <a:r>
                        <a:rPr lang="es-ES" sz="1400" b="1" baseline="0" dirty="0" smtClean="0">
                          <a:latin typeface="Arial Narrow" panose="020B0606020202030204" pitchFamily="34" charset="0"/>
                        </a:rPr>
                        <a:t> de las Experiencias de Aprendizaje</a:t>
                      </a:r>
                      <a:endParaRPr lang="es-PE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Evaluación del periodo</a:t>
                      </a:r>
                      <a:r>
                        <a:rPr lang="es-ES" sz="1600" b="1" baseline="0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 de Consolidación</a:t>
                      </a:r>
                      <a:endParaRPr lang="es-PE" sz="1600" b="1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Kit de evaluación</a:t>
                      </a:r>
                      <a:endParaRPr lang="es-PE" sz="1600" b="1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Condición:</a:t>
                      </a:r>
                    </a:p>
                    <a:p>
                      <a:pPr algn="ctr"/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(Requiere refuerzo escolar)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Sí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Silvia…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escrito al localizar y seleccionar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información explícita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 textos con un propósito específico.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escrito al localizar y seleccionar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información explícita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 textos con un propósito específico y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deduce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el significado de palabras y expresiones.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explícita en textos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Infiere e interpreta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información del texto al establecer relaciones con la información del texto para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deducir el significado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palabras, expresiones, tema y subtemas.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explícita en textos.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Infiere e interpreta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información del texto al establecer relaciones con la información del texto para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deducir el significado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palabras, significado expresiones, tema, subtemas, idea, causa-efecto.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just"/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Sí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Tiene necesidad de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Inferir e interpretar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al establecer relaciones de causa-efecto, semejanza- diferencia, propósito, enseñanza, que le permita construir el sentido global y profundo del texto.</a:t>
                      </a:r>
                    </a:p>
                    <a:p>
                      <a:pPr algn="just"/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Reflexionar y evalúa la forma, el contenido y contexto del texto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 comparar y contrastar aspectos del texto con la experiencia, el conocimiento formal del lector y diversas fuentes de información y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emitir una opinión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personal.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Teresa…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Carlos…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Santiago…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escrito al localizar y seleccionar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información explícita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 textos con un propósito específico.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escrito al localizar y seleccionar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información explícita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 textos con un propósito específico.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escrito al localizar y seleccionar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información explícita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en textos con un propósito específico y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deduce el significado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palabras y expresiones.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Obtiene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escrito al localizar y seleccionar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información explícita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en textos con un propósito específico y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deduce el significado 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palabras y expresiones.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just"/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Sí: Infiere e interpreta información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 texto al establecer relaciones con la información del texto para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deducir el significado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palabras, significado expresiones, tema, subtemas, idea, causa- efecto, semejanza-diferencia, propósito, enseñanza, que le permita construir el sentido global y profundo del texto.</a:t>
                      </a:r>
                    </a:p>
                    <a:p>
                      <a:pPr algn="just"/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Reflexionar y evalúa la forma, el contenido y contexto del texto 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 comparar y contrastar aspectos del texto con la experiencia, el conocimiento formal del lector y diversas fuentes de información y </a:t>
                      </a:r>
                      <a:r>
                        <a:rPr lang="es-PE" sz="13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emitir una opinión personal</a:t>
                      </a:r>
                      <a:r>
                        <a:rPr lang="es-PE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José…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 Narrow" panose="020B0606020202030204" pitchFamily="34" charset="0"/>
                        </a:rPr>
                        <a:t>Luis…</a:t>
                      </a:r>
                      <a:endParaRPr lang="es-PE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40944" y="6256868"/>
            <a:ext cx="12124267" cy="590113"/>
            <a:chOff x="0" y="6068786"/>
            <a:chExt cx="12192000" cy="789214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562972" y="2900182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Pruebas de diagnóstico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7216" y="5882252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Manual de uso de las pruebas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54035" y="5882252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Registros para el docente</a:t>
            </a:r>
            <a:endParaRPr lang="es-PE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86" y="177328"/>
            <a:ext cx="3302759" cy="25649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9" y="3427432"/>
            <a:ext cx="3132160" cy="24548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21" y="3853155"/>
            <a:ext cx="2934269" cy="2340146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5393141" y="788982"/>
            <a:ext cx="5497771" cy="5459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¿QUÉ COMPETENCIAS EVALUA?</a:t>
            </a:r>
            <a:endParaRPr lang="es-PE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310419" y="1749187"/>
            <a:ext cx="2772769" cy="44810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ÁREA DE COMUNICACIÓN</a:t>
            </a:r>
            <a:endParaRPr lang="es-PE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422946" y="1751463"/>
            <a:ext cx="2906973" cy="43218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latin typeface="Arial Narrow" panose="020B0606020202030204" pitchFamily="34" charset="0"/>
              </a:rPr>
              <a:t>ÁREA DE </a:t>
            </a:r>
            <a:r>
              <a:rPr lang="es-PE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MATEMÁTICA</a:t>
            </a:r>
            <a:endParaRPr lang="es-PE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10419" y="2286558"/>
            <a:ext cx="311169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COMPETENCIAS: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Arial Narrow" panose="020B0606020202030204" pitchFamily="34" charset="0"/>
              </a:rPr>
              <a:t>Lee diversos tipos de textos en su lengua materna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Arial Narrow" panose="020B0606020202030204" pitchFamily="34" charset="0"/>
              </a:rPr>
              <a:t>Escribe diversos tipos de textos en su lengua materna</a:t>
            </a: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173872" y="2270014"/>
            <a:ext cx="3713328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Arial Narrow" panose="020B0606020202030204" pitchFamily="34" charset="0"/>
              </a:rPr>
              <a:t>COMPETENCIAS: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Arial Narrow" panose="020B0606020202030204" pitchFamily="34" charset="0"/>
              </a:rPr>
              <a:t>Resuelve problemas de cantidad.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Arial Narrow" panose="020B0606020202030204" pitchFamily="34" charset="0"/>
              </a:rPr>
              <a:t>Resuelve problemas de regularidad, equivalencia y cambio.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Arial Narrow" panose="020B0606020202030204" pitchFamily="34" charset="0"/>
              </a:rPr>
              <a:t>Resuelve problemas de forma, movimiento y localización.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Arial Narrow" panose="020B0606020202030204" pitchFamily="34" charset="0"/>
              </a:rPr>
              <a:t>Resuelve problemas de gestión de datos e incertidumbre.</a:t>
            </a:r>
          </a:p>
        </p:txBody>
      </p:sp>
    </p:spTree>
    <p:extLst>
      <p:ext uri="{BB962C8B-B14F-4D97-AF65-F5344CB8AC3E}">
        <p14:creationId xmlns:p14="http://schemas.microsoft.com/office/powerpoint/2010/main" val="40063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023" y="220774"/>
            <a:ext cx="11232107" cy="72402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/>
            <a:r>
              <a:rPr lang="es-PE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Competencia</a:t>
            </a:r>
            <a:r>
              <a:rPr lang="es-PE" sz="3200" b="1" dirty="0" smtClean="0">
                <a:latin typeface="Arial Narrow" panose="020B0606020202030204" pitchFamily="34" charset="0"/>
              </a:rPr>
              <a:t>: </a:t>
            </a:r>
            <a:r>
              <a:rPr lang="es-PE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Lee diversos tipos de textos escritos en su lengua materna.</a:t>
            </a:r>
            <a:endParaRPr lang="es-PE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023" y="1300503"/>
            <a:ext cx="5090957" cy="4938712"/>
          </a:xfrm>
          <a:solidFill>
            <a:srgbClr val="66FFFF"/>
          </a:solidFill>
          <a:ln w="3810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32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CAPACIDADES</a:t>
            </a:r>
            <a:r>
              <a:rPr lang="es-PE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Obtiene información del texto escrito.</a:t>
            </a:r>
          </a:p>
          <a:p>
            <a:pPr algn="just"/>
            <a:endParaRPr lang="es-PE" sz="3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Infiere e interpreta información del texto.</a:t>
            </a:r>
          </a:p>
          <a:p>
            <a:pPr algn="just"/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es-PE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Reflexiona y evalúa la forma, el contenido y contexto del texto.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317309" y="6612847"/>
            <a:ext cx="7305900" cy="279400"/>
          </a:xfrm>
        </p:spPr>
        <p:txBody>
          <a:bodyPr/>
          <a:lstStyle/>
          <a:p>
            <a:r>
              <a:rPr lang="fr-FR" dirty="0" smtClean="0"/>
              <a:t>Mg. Félix Quispe De La Cruz.     Cel. 976024500</a:t>
            </a:r>
            <a:endParaRPr lang="es-PE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819860" y="1915768"/>
            <a:ext cx="5876270" cy="6313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100" dirty="0" smtClean="0">
                <a:latin typeface="Arial Narrow" panose="020B0606020202030204" pitchFamily="34" charset="0"/>
              </a:rPr>
              <a:t>Localiza información explícita en el texto con un propósito específico (</a:t>
            </a:r>
            <a:r>
              <a:rPr lang="es-PE" sz="2100" b="1" dirty="0" smtClean="0">
                <a:latin typeface="Arial Narrow" panose="020B0606020202030204" pitchFamily="34" charset="0"/>
              </a:rPr>
              <a:t>NIVEL LITERAL</a:t>
            </a:r>
            <a:r>
              <a:rPr lang="es-PE" sz="2100" dirty="0" smtClean="0">
                <a:latin typeface="Arial Narrow" panose="020B0606020202030204" pitchFamily="34" charset="0"/>
              </a:rPr>
              <a:t>)</a:t>
            </a:r>
          </a:p>
          <a:p>
            <a:pPr marL="0" indent="0" algn="just">
              <a:buNone/>
            </a:pPr>
            <a:endParaRPr lang="es-PE" sz="21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821680" y="2857569"/>
            <a:ext cx="5874450" cy="907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100" dirty="0" smtClean="0">
                <a:latin typeface="Arial Narrow" panose="020B0606020202030204" pitchFamily="34" charset="0"/>
              </a:rPr>
              <a:t>Establece relación entre la información explícita e implícita a partir del propósito, destinatario y el contexto sociocultural del lector y del texto (</a:t>
            </a:r>
            <a:r>
              <a:rPr lang="es-PE" sz="2100" b="1" dirty="0" smtClean="0">
                <a:latin typeface="Arial Narrow" panose="020B0606020202030204" pitchFamily="34" charset="0"/>
              </a:rPr>
              <a:t>NIVEL INFERENCIAL</a:t>
            </a:r>
            <a:r>
              <a:rPr lang="es-PE" sz="21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None/>
            </a:pPr>
            <a:endParaRPr lang="es-PE" sz="2100" dirty="0">
              <a:latin typeface="Arial Narrow" panose="020B060602020203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821680" y="4053501"/>
            <a:ext cx="5874450" cy="21091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2100" dirty="0" smtClean="0">
                <a:latin typeface="Arial Narrow" panose="020B0606020202030204" pitchFamily="34" charset="0"/>
              </a:rPr>
              <a:t>Emite opinión sobre el contenido del texto (</a:t>
            </a:r>
            <a:r>
              <a:rPr lang="es-PE" sz="2100" b="1" dirty="0" smtClean="0">
                <a:latin typeface="Arial Narrow" panose="020B0606020202030204" pitchFamily="34" charset="0"/>
              </a:rPr>
              <a:t>NIVEL CRÍTICO</a:t>
            </a:r>
            <a:r>
              <a:rPr lang="es-PE" sz="2100" dirty="0" smtClean="0">
                <a:latin typeface="Arial Narrow" panose="020B0606020202030204" pitchFamily="34" charset="0"/>
              </a:rPr>
              <a:t>)</a:t>
            </a:r>
          </a:p>
          <a:p>
            <a:pPr algn="just"/>
            <a:r>
              <a:rPr lang="es-PE" sz="2100" dirty="0" smtClean="0">
                <a:latin typeface="Arial Narrow" panose="020B0606020202030204" pitchFamily="34" charset="0"/>
              </a:rPr>
              <a:t>Reconoce el formato del texto (continuo, discontinuo y mixto)</a:t>
            </a:r>
          </a:p>
          <a:p>
            <a:pPr algn="just"/>
            <a:r>
              <a:rPr lang="es-PE" sz="2100" dirty="0" smtClean="0">
                <a:latin typeface="Arial Narrow" panose="020B0606020202030204" pitchFamily="34" charset="0"/>
              </a:rPr>
              <a:t>Reconoce el contexto del textos (Educativo, social o público, lúdico o recreativo y familiar)</a:t>
            </a:r>
          </a:p>
          <a:p>
            <a:pPr marL="0" indent="0" algn="just">
              <a:buNone/>
            </a:pPr>
            <a:endParaRPr lang="es-PE" sz="2100" dirty="0">
              <a:latin typeface="Arial Narrow" panose="020B060602020203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4612943" y="2250055"/>
            <a:ext cx="1206917" cy="87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4967785" y="3391794"/>
            <a:ext cx="894841" cy="37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4612943" y="5039634"/>
            <a:ext cx="1206918" cy="34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33864" y="6363759"/>
            <a:ext cx="12124267" cy="494241"/>
            <a:chOff x="0" y="6068786"/>
            <a:chExt cx="12192000" cy="78921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3864" y="6267887"/>
            <a:ext cx="12124267" cy="590113"/>
            <a:chOff x="0" y="6068786"/>
            <a:chExt cx="12192000" cy="78921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  <p:sp>
        <p:nvSpPr>
          <p:cNvPr id="4" name="Pentágono 3"/>
          <p:cNvSpPr/>
          <p:nvPr/>
        </p:nvSpPr>
        <p:spPr>
          <a:xfrm>
            <a:off x="360528" y="1733266"/>
            <a:ext cx="4388893" cy="955343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Obtiene información del texto escrito</a:t>
            </a:r>
            <a:endParaRPr lang="es-PE" sz="2000" dirty="0"/>
          </a:p>
        </p:txBody>
      </p:sp>
      <p:sp>
        <p:nvSpPr>
          <p:cNvPr id="5" name="Pentágono 4"/>
          <p:cNvSpPr/>
          <p:nvPr/>
        </p:nvSpPr>
        <p:spPr>
          <a:xfrm>
            <a:off x="379862" y="3399878"/>
            <a:ext cx="4388893" cy="1086189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415" algn="just">
              <a:lnSpc>
                <a:spcPct val="107000"/>
              </a:lnSpc>
              <a:spcAft>
                <a:spcPts val="0"/>
              </a:spcAft>
            </a:pP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Infiere e interpreta información del texto</a:t>
            </a:r>
            <a:endParaRPr lang="es-PE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379862" y="5227093"/>
            <a:ext cx="4388893" cy="1109084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Reflexiona y evalúa la forma, el contenido y contexto del texto.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240741" y="1733264"/>
            <a:ext cx="6603237" cy="955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Identificación de datos detalles y explícitos.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Precisión de espacio y tiempo.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 secuencias de hechos.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240741" y="2852382"/>
            <a:ext cx="6603237" cy="23747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relaciones de causa-efecto.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significado de palabras o expresiones a partir del contexto.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tema central o la idea principal de un texto.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características o cualidades de los personajes.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el propósito de un texto.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 la enseñanza o mensaje del texto.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240742" y="5397652"/>
            <a:ext cx="6616884" cy="1289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Emite opinión de manera crítica a favor o en contra del contenido o forma del texto.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Emite opinión extrapolando la temática  a su realidad.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Juzga el comportamiento de los personajes.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360528" y="877458"/>
            <a:ext cx="2647666" cy="447200"/>
          </a:xfrm>
          <a:prstGeom prst="wedgeRectCallout">
            <a:avLst>
              <a:gd name="adj1" fmla="val -19287"/>
              <a:gd name="adj2" fmla="val 135744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CAPACIDADES</a:t>
            </a:r>
            <a:endParaRPr lang="es-PE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7446371" y="855973"/>
            <a:ext cx="2754189" cy="447200"/>
          </a:xfrm>
          <a:prstGeom prst="wedgeRectCallout">
            <a:avLst>
              <a:gd name="adj1" fmla="val -22339"/>
              <a:gd name="adj2" fmla="val 132692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CRITERIOS</a:t>
            </a:r>
            <a:endParaRPr lang="es-PE" sz="20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60528" y="263055"/>
            <a:ext cx="11540066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COMPETENCIA: </a:t>
            </a:r>
            <a:r>
              <a:rPr lang="es-E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diversos tipos de textos en su lengua materna</a:t>
            </a:r>
            <a:r>
              <a:rPr lang="es-ES" sz="2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3864" y="6267887"/>
            <a:ext cx="12124267" cy="590113"/>
            <a:chOff x="0" y="6068786"/>
            <a:chExt cx="12192000" cy="78921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28246" y="296379"/>
            <a:ext cx="11441723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DE ESPECIFICACIONES DE LA PRUEBA DE 4TO GRADO DE PRIMARIA</a:t>
            </a:r>
            <a:endParaRPr lang="es-PE" sz="2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04720"/>
              </p:ext>
            </p:extLst>
          </p:nvPr>
        </p:nvGraphicFramePr>
        <p:xfrm>
          <a:off x="328247" y="984739"/>
          <a:ext cx="11652737" cy="5650522"/>
        </p:xfrm>
        <a:graphic>
          <a:graphicData uri="http://schemas.openxmlformats.org/drawingml/2006/table">
            <a:tbl>
              <a:tblPr firstRow="1" firstCol="1" bandRow="1"/>
              <a:tblGrid>
                <a:gridCol w="557017">
                  <a:extLst>
                    <a:ext uri="{9D8B030D-6E8A-4147-A177-3AD203B41FA5}">
                      <a16:colId xmlns:a16="http://schemas.microsoft.com/office/drawing/2014/main" val="3342548054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525666302"/>
                    </a:ext>
                  </a:extLst>
                </a:gridCol>
                <a:gridCol w="564944">
                  <a:extLst>
                    <a:ext uri="{9D8B030D-6E8A-4147-A177-3AD203B41FA5}">
                      <a16:colId xmlns:a16="http://schemas.microsoft.com/office/drawing/2014/main" val="2203559599"/>
                    </a:ext>
                  </a:extLst>
                </a:gridCol>
                <a:gridCol w="470787">
                  <a:extLst>
                    <a:ext uri="{9D8B030D-6E8A-4147-A177-3AD203B41FA5}">
                      <a16:colId xmlns:a16="http://schemas.microsoft.com/office/drawing/2014/main" val="1537534078"/>
                    </a:ext>
                  </a:extLst>
                </a:gridCol>
                <a:gridCol w="940108">
                  <a:extLst>
                    <a:ext uri="{9D8B030D-6E8A-4147-A177-3AD203B41FA5}">
                      <a16:colId xmlns:a16="http://schemas.microsoft.com/office/drawing/2014/main" val="1300452294"/>
                    </a:ext>
                  </a:extLst>
                </a:gridCol>
                <a:gridCol w="4337539">
                  <a:extLst>
                    <a:ext uri="{9D8B030D-6E8A-4147-A177-3AD203B41FA5}">
                      <a16:colId xmlns:a16="http://schemas.microsoft.com/office/drawing/2014/main" val="440076743"/>
                    </a:ext>
                  </a:extLst>
                </a:gridCol>
                <a:gridCol w="3235569">
                  <a:extLst>
                    <a:ext uri="{9D8B030D-6E8A-4147-A177-3AD203B41FA5}">
                      <a16:colId xmlns:a16="http://schemas.microsoft.com/office/drawing/2014/main" val="1170406893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2753554190"/>
                    </a:ext>
                  </a:extLst>
                </a:gridCol>
              </a:tblGrid>
              <a:tr h="136820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texto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precisado (3er grado)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Clave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617240"/>
                  </a:ext>
                </a:extLst>
              </a:tr>
              <a:tr h="95162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¿Melena difícil?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Argumentativo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Afiche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Discontinuo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</a:t>
                      </a:r>
                      <a:r>
                        <a:rPr lang="es-PE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Interpreta expresiones con sentido figurado.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254613"/>
                  </a:ext>
                </a:extLst>
              </a:tr>
              <a:tr h="9516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tema.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746027"/>
                  </a:ext>
                </a:extLst>
              </a:tr>
              <a:tr h="9516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destinatario de un 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12814"/>
                  </a:ext>
                </a:extLst>
              </a:tr>
              <a:tr h="142743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Reflexiona y evalúa la forma, el contenido y contexto del 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Utiliza ideas del texto para sustentar una opinión.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5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2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6007"/>
              </p:ext>
            </p:extLst>
          </p:nvPr>
        </p:nvGraphicFramePr>
        <p:xfrm>
          <a:off x="234462" y="234463"/>
          <a:ext cx="11605847" cy="6352703"/>
        </p:xfrm>
        <a:graphic>
          <a:graphicData uri="http://schemas.openxmlformats.org/drawingml/2006/table">
            <a:tbl>
              <a:tblPr firstRow="1" firstCol="1" bandRow="1"/>
              <a:tblGrid>
                <a:gridCol w="554776">
                  <a:extLst>
                    <a:ext uri="{9D8B030D-6E8A-4147-A177-3AD203B41FA5}">
                      <a16:colId xmlns:a16="http://schemas.microsoft.com/office/drawing/2014/main" val="395185427"/>
                    </a:ext>
                  </a:extLst>
                </a:gridCol>
                <a:gridCol w="699885">
                  <a:extLst>
                    <a:ext uri="{9D8B030D-6E8A-4147-A177-3AD203B41FA5}">
                      <a16:colId xmlns:a16="http://schemas.microsoft.com/office/drawing/2014/main" val="2878489422"/>
                    </a:ext>
                  </a:extLst>
                </a:gridCol>
                <a:gridCol w="562670">
                  <a:extLst>
                    <a:ext uri="{9D8B030D-6E8A-4147-A177-3AD203B41FA5}">
                      <a16:colId xmlns:a16="http://schemas.microsoft.com/office/drawing/2014/main" val="2445477947"/>
                    </a:ext>
                  </a:extLst>
                </a:gridCol>
                <a:gridCol w="468893">
                  <a:extLst>
                    <a:ext uri="{9D8B030D-6E8A-4147-A177-3AD203B41FA5}">
                      <a16:colId xmlns:a16="http://schemas.microsoft.com/office/drawing/2014/main" val="2940663490"/>
                    </a:ext>
                  </a:extLst>
                </a:gridCol>
                <a:gridCol w="902452">
                  <a:extLst>
                    <a:ext uri="{9D8B030D-6E8A-4147-A177-3AD203B41FA5}">
                      <a16:colId xmlns:a16="http://schemas.microsoft.com/office/drawing/2014/main" val="1035626753"/>
                    </a:ext>
                  </a:extLst>
                </a:gridCol>
                <a:gridCol w="3774831">
                  <a:extLst>
                    <a:ext uri="{9D8B030D-6E8A-4147-A177-3AD203B41FA5}">
                      <a16:colId xmlns:a16="http://schemas.microsoft.com/office/drawing/2014/main" val="3051813128"/>
                    </a:ext>
                  </a:extLst>
                </a:gridCol>
                <a:gridCol w="3704493">
                  <a:extLst>
                    <a:ext uri="{9D8B030D-6E8A-4147-A177-3AD203B41FA5}">
                      <a16:colId xmlns:a16="http://schemas.microsoft.com/office/drawing/2014/main" val="2064167462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1428190414"/>
                    </a:ext>
                  </a:extLst>
                </a:gridCol>
              </a:tblGrid>
              <a:tr h="14536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texto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precisado (3er grado)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Clave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82663"/>
                  </a:ext>
                </a:extLst>
              </a:tr>
              <a:tr h="850313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persona muy especial para mi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 personajes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Obtiene información del texto </a:t>
                      </a:r>
                      <a:r>
                        <a:rPr lang="es-PE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escrito.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Identifica información explícita y relevante.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786090"/>
                  </a:ext>
                </a:extLst>
              </a:tr>
              <a:tr h="8503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Obtiene información del texto escrito.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Identifica información explícita y </a:t>
                      </a:r>
                      <a:r>
                        <a:rPr lang="es-PE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relevante.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95672"/>
                  </a:ext>
                </a:extLst>
              </a:tr>
              <a:tr h="11363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los sentimientos, emociones o estados de ánimo sugeridos por el texto.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072241"/>
                  </a:ext>
                </a:extLst>
              </a:tr>
              <a:tr h="11410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Obtiene información del texto </a:t>
                      </a:r>
                      <a:r>
                        <a:rPr lang="es-PE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escrito.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Identifica información explícita y relevante.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01076"/>
                  </a:ext>
                </a:extLst>
              </a:tr>
              <a:tr h="8503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propósito comunicativo de un texto.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PE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76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7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88488"/>
              </p:ext>
            </p:extLst>
          </p:nvPr>
        </p:nvGraphicFramePr>
        <p:xfrm>
          <a:off x="257909" y="211016"/>
          <a:ext cx="11676183" cy="6330464"/>
        </p:xfrm>
        <a:graphic>
          <a:graphicData uri="http://schemas.openxmlformats.org/drawingml/2006/table">
            <a:tbl>
              <a:tblPr firstRow="1" firstCol="1" bandRow="1"/>
              <a:tblGrid>
                <a:gridCol w="558137">
                  <a:extLst>
                    <a:ext uri="{9D8B030D-6E8A-4147-A177-3AD203B41FA5}">
                      <a16:colId xmlns:a16="http://schemas.microsoft.com/office/drawing/2014/main" val="4036169760"/>
                    </a:ext>
                  </a:extLst>
                </a:gridCol>
                <a:gridCol w="704125">
                  <a:extLst>
                    <a:ext uri="{9D8B030D-6E8A-4147-A177-3AD203B41FA5}">
                      <a16:colId xmlns:a16="http://schemas.microsoft.com/office/drawing/2014/main" val="1020461109"/>
                    </a:ext>
                  </a:extLst>
                </a:gridCol>
                <a:gridCol w="566080">
                  <a:extLst>
                    <a:ext uri="{9D8B030D-6E8A-4147-A177-3AD203B41FA5}">
                      <a16:colId xmlns:a16="http://schemas.microsoft.com/office/drawing/2014/main" val="1852034881"/>
                    </a:ext>
                  </a:extLst>
                </a:gridCol>
                <a:gridCol w="471736">
                  <a:extLst>
                    <a:ext uri="{9D8B030D-6E8A-4147-A177-3AD203B41FA5}">
                      <a16:colId xmlns:a16="http://schemas.microsoft.com/office/drawing/2014/main" val="4116236479"/>
                    </a:ext>
                  </a:extLst>
                </a:gridCol>
                <a:gridCol w="794813">
                  <a:extLst>
                    <a:ext uri="{9D8B030D-6E8A-4147-A177-3AD203B41FA5}">
                      <a16:colId xmlns:a16="http://schemas.microsoft.com/office/drawing/2014/main" val="1626729839"/>
                    </a:ext>
                  </a:extLst>
                </a:gridCol>
                <a:gridCol w="3868615">
                  <a:extLst>
                    <a:ext uri="{9D8B030D-6E8A-4147-A177-3AD203B41FA5}">
                      <a16:colId xmlns:a16="http://schemas.microsoft.com/office/drawing/2014/main" val="306020046"/>
                    </a:ext>
                  </a:extLst>
                </a:gridCol>
                <a:gridCol w="3751385">
                  <a:extLst>
                    <a:ext uri="{9D8B030D-6E8A-4147-A177-3AD203B41FA5}">
                      <a16:colId xmlns:a16="http://schemas.microsoft.com/office/drawing/2014/main" val="3728763449"/>
                    </a:ext>
                  </a:extLst>
                </a:gridCol>
                <a:gridCol w="961292">
                  <a:extLst>
                    <a:ext uri="{9D8B030D-6E8A-4147-A177-3AD203B41FA5}">
                      <a16:colId xmlns:a16="http://schemas.microsoft.com/office/drawing/2014/main" val="4152768536"/>
                    </a:ext>
                  </a:extLst>
                </a:gridCol>
              </a:tblGrid>
              <a:tr h="126307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texto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precisado (3er grado)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Clave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05958"/>
                  </a:ext>
                </a:extLst>
              </a:tr>
              <a:tr h="92134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¿Por qué pican los mosquitos?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Expositivo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 enciclopédico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relaciones lógicas de </a:t>
                      </a:r>
                      <a:r>
                        <a:rPr lang="es-PE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causa-efecto.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539514"/>
                  </a:ext>
                </a:extLst>
              </a:tr>
              <a:tr h="92134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Interpreta expresiones con sentido figurado.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42545"/>
                  </a:ext>
                </a:extLst>
              </a:tr>
              <a:tr h="92134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</a:t>
                      </a:r>
                      <a:r>
                        <a:rPr lang="es-PE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propósito comunicativo de un 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5665"/>
                  </a:ext>
                </a:extLst>
              </a:tr>
              <a:tr h="92134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Infiere e interpreta información del texto.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Deduce el tema de un párrafo.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49416"/>
                  </a:ext>
                </a:extLst>
              </a:tr>
              <a:tr h="13820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Reflexiona y evalúa la forma, el contenido y contexto del texto.</a:t>
                      </a:r>
                      <a:endParaRPr lang="es-P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Aplica el contenido del texto a otras situaciones.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9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8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866</TotalTime>
  <Words>4858</Words>
  <Application>Microsoft Office PowerPoint</Application>
  <PresentationFormat>Panorámica</PresentationFormat>
  <Paragraphs>1593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Albertus Extra Bold</vt:lpstr>
      <vt:lpstr>Arial</vt:lpstr>
      <vt:lpstr>Arial Narrow</vt:lpstr>
      <vt:lpstr>Calibri</vt:lpstr>
      <vt:lpstr>Calibri Light</vt:lpstr>
      <vt:lpstr>Garamond</vt:lpstr>
      <vt:lpstr>StagSans-Book</vt:lpstr>
      <vt:lpstr>Symbol</vt:lpstr>
      <vt:lpstr>Tahoma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Competencia: Lee diversos tipos de textos escritos en su lengua materna.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ProBook</dc:creator>
  <cp:lastModifiedBy>ProBook</cp:lastModifiedBy>
  <cp:revision>48</cp:revision>
  <dcterms:created xsi:type="dcterms:W3CDTF">2021-07-20T04:05:31Z</dcterms:created>
  <dcterms:modified xsi:type="dcterms:W3CDTF">2021-07-22T17:04:05Z</dcterms:modified>
</cp:coreProperties>
</file>