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61" r:id="rId4"/>
    <p:sldId id="260" r:id="rId5"/>
    <p:sldId id="278" r:id="rId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6133A-02F6-4E9B-8F08-793281B12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8A0047-A907-4FB7-A9A9-250C2557F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A9C871-DC35-4684-BECC-52CA2426D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2E5B-8426-49FF-BC06-353ECBE19EEA}" type="datetimeFigureOut">
              <a:rPr lang="es-PE" smtClean="0"/>
              <a:t>4/05/2022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13B89F-F4A7-4C04-B3B5-4491265F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7A6826-A40F-4F73-AFB0-758D3FBB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4AE0-663C-4240-898B-331C82C019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292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F34B8-9FEE-4730-A987-7ECE0799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637D79-DBF6-420D-9D59-E0F80EAF8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9B3659-928D-4789-84AE-6858D905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2E5B-8426-49FF-BC06-353ECBE19EEA}" type="datetimeFigureOut">
              <a:rPr lang="es-PE" smtClean="0"/>
              <a:t>4/05/2022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1D665A-B876-4CE6-BF66-C110F18C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C23E-4C35-48E5-B913-150521D9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4AE0-663C-4240-898B-331C82C019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514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419FFE-9867-4D42-B3ED-101428BA0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38A430-E3CA-4D27-BFF2-4589347BF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D9573B-A914-4289-BF66-28E582C93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2E5B-8426-49FF-BC06-353ECBE19EEA}" type="datetimeFigureOut">
              <a:rPr lang="es-PE" smtClean="0"/>
              <a:t>4/05/2022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9044B6-6CDF-4C5D-87EA-36C41669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2FE1B2-4C59-469F-AC22-B563C1CB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4AE0-663C-4240-898B-331C82C019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010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A7846-B563-4498-897A-91015A29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EE9ECF-C8FD-485D-A8A1-5372860B1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1331B4-7FA5-4D52-BEB6-EF2AC1ABC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2E5B-8426-49FF-BC06-353ECBE19EEA}" type="datetimeFigureOut">
              <a:rPr lang="es-PE" smtClean="0"/>
              <a:t>4/05/2022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6A84DE-8338-4AD9-BD1F-A6FC1BB9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7F585-5469-4672-9461-B49F1D28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4AE0-663C-4240-898B-331C82C019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861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D45AF-86DA-409D-B694-B78BF0E9E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982E98-534D-4670-8704-4E1408C9B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9FE172-A6F2-49B2-9AFF-9100FE6A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2E5B-8426-49FF-BC06-353ECBE19EEA}" type="datetimeFigureOut">
              <a:rPr lang="es-PE" smtClean="0"/>
              <a:t>4/05/2022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9951DA-A9E6-44D4-8EA0-C1C4A7B7D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8F3E31-1252-45DC-9CB0-5828466B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4AE0-663C-4240-898B-331C82C019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780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B01A7-A8C9-42C0-A5A0-3B63384E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5CA715-AAEA-4F46-84DF-D2CD287F8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EA05DE-BCB4-42D7-8E8A-7C3051472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A42927-90DF-4235-B82E-851F6DCB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2E5B-8426-49FF-BC06-353ECBE19EEA}" type="datetimeFigureOut">
              <a:rPr lang="es-PE" smtClean="0"/>
              <a:t>4/05/2022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928D21-0145-4F82-B7F5-A86922D2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F7D732-8B1A-4803-B0B4-A40BD860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4AE0-663C-4240-898B-331C82C019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766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914ABE-E09D-4A52-B65C-2DFAC786B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38C087-3772-4027-8528-A08747D4A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E9706C-989A-4957-A758-6D7253F67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132863F-5370-4442-A80E-98F1FF9BC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72826B-2EB2-44F0-A378-8B9303F11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BEE125E-8F58-469C-9D47-DDD5F5DD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2E5B-8426-49FF-BC06-353ECBE19EEA}" type="datetimeFigureOut">
              <a:rPr lang="es-PE" smtClean="0"/>
              <a:t>4/05/2022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8FDD785-9033-4D23-A31A-68E2E8DA0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0FFC91-494B-4063-85FB-018C37B6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4AE0-663C-4240-898B-331C82C019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856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4BEDB-1185-4641-A84D-F594A755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169799-614C-46AA-8FF2-7E2F9D2D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2E5B-8426-49FF-BC06-353ECBE19EEA}" type="datetimeFigureOut">
              <a:rPr lang="es-PE" smtClean="0"/>
              <a:t>4/05/2022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74489F-678C-498A-8E71-03C72871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AB553A-6A89-4E19-B6CF-93F04774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4AE0-663C-4240-898B-331C82C019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659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4B53BE-0F73-4D34-9C34-B0D680EA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2E5B-8426-49FF-BC06-353ECBE19EEA}" type="datetimeFigureOut">
              <a:rPr lang="es-PE" smtClean="0"/>
              <a:t>4/05/2022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B2330C-F3C8-4F4F-B2F7-D2913AECB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5B7E33-90BD-4ED8-A299-CE67C74C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4AE0-663C-4240-898B-331C82C019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037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4B399-65B1-4D68-A0AF-7AB2E4619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E7EB8C-569F-4B7E-902E-0ABA106C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BC9F6E-86A3-4679-8348-8FFCEA460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69BD82-57CB-4293-B69D-41850A26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2E5B-8426-49FF-BC06-353ECBE19EEA}" type="datetimeFigureOut">
              <a:rPr lang="es-PE" smtClean="0"/>
              <a:t>4/05/2022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7FFB7A-F33E-41E5-AA0F-6957F31C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95D9D0-0345-4F07-A82D-7BA158E3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4AE0-663C-4240-898B-331C82C019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853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CEE7E-DB17-423C-AD07-12944DE81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6E36F4-AEA4-47BB-BFE1-540EDD138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2AAE67-C4B9-4FD2-8614-53F1DFA70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B2E4E7-5A33-414F-8630-C9F02A2E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2E5B-8426-49FF-BC06-353ECBE19EEA}" type="datetimeFigureOut">
              <a:rPr lang="es-PE" smtClean="0"/>
              <a:t>4/05/2022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F29CA5-FE31-49CB-8884-365A255B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53F295-CEB2-4AF5-BF9C-6A8ED796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4AE0-663C-4240-898B-331C82C019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770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5818E6-BBB2-4D2E-BEB8-F896AC87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77E995-5F0E-4DD0-93A6-935EE566B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ABB7FC-832B-4BE2-A23C-A4DDC7622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D2E5B-8426-49FF-BC06-353ECBE19EEA}" type="datetimeFigureOut">
              <a:rPr lang="es-PE" smtClean="0"/>
              <a:t>4/05/2022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0FFD08-2593-417C-B312-3491314FE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9B6A1E-78F4-4A5E-94B6-D18E352E4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14AE0-663C-4240-898B-331C82C019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289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6067DB6-93DC-4C34-877D-24690EDE5BE4}"/>
              </a:ext>
            </a:extLst>
          </p:cNvPr>
          <p:cNvSpPr/>
          <p:nvPr/>
        </p:nvSpPr>
        <p:spPr>
          <a:xfrm>
            <a:off x="5128593" y="4409852"/>
            <a:ext cx="584420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sz="1600" b="1" i="1" cap="all" dirty="0">
                <a:solidFill>
                  <a:srgbClr val="FF0000"/>
                </a:solidFill>
                <a:latin typeface="Arial Narrow" panose="020B0606020202030204" pitchFamily="34" charset="0"/>
              </a:rPr>
              <a:t>¿QUÉ ES EL SISTEMA DE CONTROL INTERNO (SCI)?</a:t>
            </a:r>
          </a:p>
          <a:p>
            <a:pPr algn="just" fontAlgn="base"/>
            <a:endParaRPr lang="es-ES" sz="1400" cap="all" dirty="0">
              <a:latin typeface="Arial Narrow" panose="020B0606020202030204" pitchFamily="34" charset="0"/>
            </a:endParaRPr>
          </a:p>
          <a:p>
            <a:pPr algn="just" fontAlgn="base"/>
            <a:r>
              <a:rPr lang="es-ES" sz="16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De acuerdo a la Ley </a:t>
            </a:r>
            <a:r>
              <a:rPr lang="es-ES" sz="1600" dirty="0" err="1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Nº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28716, Ley de Control Interno de la Entidades del Estado, define como sistema de control interno al conjunto de acciones, actividades, planes, políticas, normas, registros, organización, procedimientos y métodos, incluyendo las actitudes de las autoridades y el personal, organizadas e instituidas en cada entidad del Estado, que contribuyen al cumplimiento de los objetivos institucionales y promueven una gestión eficaz, eficiente, ética y transparente.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575AF85-F8F5-43E7-8AA7-61AA3A2F62F4}"/>
              </a:ext>
            </a:extLst>
          </p:cNvPr>
          <p:cNvSpPr/>
          <p:nvPr/>
        </p:nvSpPr>
        <p:spPr>
          <a:xfrm>
            <a:off x="1152939" y="1665412"/>
            <a:ext cx="35342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CONTROL INTERNO</a:t>
            </a:r>
          </a:p>
          <a:p>
            <a:pPr algn="ctr"/>
            <a:endParaRPr lang="es-ES" sz="1600" b="1" i="1" dirty="0">
              <a:latin typeface="Arial Narrow" panose="020B0606020202030204" pitchFamily="34" charset="0"/>
            </a:endParaRPr>
          </a:p>
          <a:p>
            <a:pPr algn="just"/>
            <a:r>
              <a:rPr lang="es-ES" sz="16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Es un </a:t>
            </a:r>
            <a:r>
              <a:rPr lang="es-ES" sz="16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proceso integral 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efectuado por el titular, funcionarios y servidores de una entidad, diseñado para enfrentar a los riesgos y para dar seguridad razonable de que, en la consecución de la misión de la entidad.</a:t>
            </a:r>
            <a:endParaRPr lang="es-PE" sz="16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4082437-615E-47DE-BFFF-530CF4F16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3429000"/>
            <a:ext cx="3970909" cy="2997301"/>
          </a:xfrm>
          <a:prstGeom prst="rect">
            <a:avLst/>
          </a:prstGeom>
        </p:spPr>
      </p:pic>
      <p:pic>
        <p:nvPicPr>
          <p:cNvPr id="17" name="Imagen 16" descr="Dirección Regional de Educación Ayacucho - Inicio">
            <a:extLst>
              <a:ext uri="{FF2B5EF4-FFF2-40B4-BE49-F238E27FC236}">
                <a16:creationId xmlns:a16="http://schemas.microsoft.com/office/drawing/2014/main" id="{86A5E73C-77E0-43A3-8EA1-06E11BB14A8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021" y="179040"/>
            <a:ext cx="1262913" cy="1234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A082ACA-4E1F-44DA-8D47-E1FA8EF52E0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1" y="5728439"/>
            <a:ext cx="947512" cy="933825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D32D1861-3269-49A6-A5A4-15472159042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41421" y="1388140"/>
            <a:ext cx="9912109" cy="16752"/>
          </a:xfrm>
          <a:prstGeom prst="straightConnector1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1762F321-98D6-4B42-BC9E-21C69FA5F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243" y="7961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kumimoji="0" lang="es-PE" altLang="es-PE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PE" altLang="es-P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kumimoji="0" lang="es-PE" altLang="es-P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endParaRPr kumimoji="0" lang="es-PE" altLang="es-P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819B4CE-621B-46A5-A838-C318C3FCCC8E}"/>
              </a:ext>
            </a:extLst>
          </p:cNvPr>
          <p:cNvSpPr/>
          <p:nvPr/>
        </p:nvSpPr>
        <p:spPr>
          <a:xfrm>
            <a:off x="5159473" y="775422"/>
            <a:ext cx="509246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doni MT" panose="02070603080606020203" pitchFamily="18" charset="0"/>
              </a:rPr>
              <a:t>DIRECCION REGIONAL DE EDUCACIÓN AYACUCHO</a:t>
            </a:r>
            <a:endParaRPr lang="es-PE" sz="16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2" name="Picture 2" descr="EL SISTEMA DE CONTROL INTERNO Y SUS COMPONENTES">
            <a:extLst>
              <a:ext uri="{FF2B5EF4-FFF2-40B4-BE49-F238E27FC236}">
                <a16:creationId xmlns:a16="http://schemas.microsoft.com/office/drawing/2014/main" id="{40515F46-8888-4537-A92B-1B40A941D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33" y="1388140"/>
            <a:ext cx="5623052" cy="28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807AD9B-F156-4F9B-ACBA-F3FB5A1F70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516" t="18937" r="17607" b="18618"/>
          <a:stretch/>
        </p:blipFill>
        <p:spPr>
          <a:xfrm>
            <a:off x="942355" y="245992"/>
            <a:ext cx="4296816" cy="11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3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903A150-983D-4134-8255-D1335961C8E3}"/>
              </a:ext>
            </a:extLst>
          </p:cNvPr>
          <p:cNvSpPr/>
          <p:nvPr/>
        </p:nvSpPr>
        <p:spPr>
          <a:xfrm>
            <a:off x="6771860" y="772557"/>
            <a:ext cx="361784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FINALIDAD</a:t>
            </a:r>
          </a:p>
          <a:p>
            <a:pPr algn="just"/>
            <a:endParaRPr lang="es-ES" sz="1400" dirty="0">
              <a:latin typeface="Arial Narrow" panose="020B0606020202030204" pitchFamily="34" charset="0"/>
            </a:endParaRPr>
          </a:p>
          <a:p>
            <a:pPr algn="just"/>
            <a:r>
              <a:rPr lang="es-ES" sz="1400" dirty="0">
                <a:solidFill>
                  <a:srgbClr val="00B050"/>
                </a:solidFill>
                <a:latin typeface="Arial Narrow" panose="020B0606020202030204" pitchFamily="34" charset="0"/>
              </a:rPr>
              <a:t>Lograr que las entidades del Estado implementen el Sistema de Control Interno como una herramienta de gestión permanente, que contribuye al cumplimiento de los objetivos institucionales y promueve una gestión eficaz, eficiente, ética y transparente.</a:t>
            </a:r>
            <a:endParaRPr lang="es-PE" sz="14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5FDDF2E-A47F-4073-A2B4-2A2991C8A82B}"/>
              </a:ext>
            </a:extLst>
          </p:cNvPr>
          <p:cNvSpPr/>
          <p:nvPr/>
        </p:nvSpPr>
        <p:spPr>
          <a:xfrm>
            <a:off x="1079869" y="3638224"/>
            <a:ext cx="552615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OBJETIVOS DE CONTROL INTERNO</a:t>
            </a:r>
          </a:p>
          <a:p>
            <a:pPr algn="ctr"/>
            <a:endParaRPr lang="es-ES" sz="1400" b="1" dirty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B050"/>
                </a:solidFill>
                <a:latin typeface="Arial Narrow" panose="020B0606020202030204" pitchFamily="34" charset="0"/>
              </a:rPr>
              <a:t>Promover la eficiencia, eficacia, transparencia y economía en las operaciones de la entidad, así como la calidad de los servicios públicos que presta.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B050"/>
                </a:solidFill>
                <a:latin typeface="Arial Narrow" panose="020B0606020202030204" pitchFamily="34" charset="0"/>
              </a:rPr>
              <a:t>Cuidar y resguardar los recursos y bienes del Estado contra cualquier forma de pérdida, deterioro, uso indebido y actos ilegales, así como, en general, contra todo hecho irregular o situación perjudicial que pudiera afectarlos.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B050"/>
                </a:solidFill>
                <a:latin typeface="Arial Narrow" panose="020B0606020202030204" pitchFamily="34" charset="0"/>
              </a:rPr>
              <a:t>Cumplir la normatividad aplicable a la entidad y a sus operaciones.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B050"/>
                </a:solidFill>
                <a:latin typeface="Arial Narrow" panose="020B0606020202030204" pitchFamily="34" charset="0"/>
              </a:rPr>
              <a:t>Garantizar la confiabilidad y oportunidad de la información.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B050"/>
                </a:solidFill>
                <a:latin typeface="Arial Narrow" panose="020B0606020202030204" pitchFamily="34" charset="0"/>
              </a:rPr>
              <a:t>Fomentar e impulsar la práctica de valores institucionales.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00B050"/>
                </a:solidFill>
                <a:latin typeface="Arial Narrow" panose="020B0606020202030204" pitchFamily="34" charset="0"/>
              </a:rPr>
              <a:t>Promover el cumplimiento de los funcionarios o servidores públicos de rendir cuentas por los fondos y bienes públicos a su cargo o por una misión u objetivo encargado y aceptado. </a:t>
            </a:r>
            <a:endParaRPr lang="es-PE" sz="14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7F61008-DC6A-4F3B-8C60-35E5C854A8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7" y="5834455"/>
            <a:ext cx="947512" cy="9338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232895B-C158-4040-9946-B86E147F0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13" t="53989" r="18507" b="28216"/>
          <a:stretch/>
        </p:blipFill>
        <p:spPr>
          <a:xfrm>
            <a:off x="7023652" y="3638224"/>
            <a:ext cx="4558748" cy="252330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7135209-9344-4A00-8A8D-A0D869A78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69" y="330891"/>
            <a:ext cx="5287615" cy="330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3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6ECAF56-41F1-4D2F-BE1D-FB57CE05BC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7" t="20284" r="14926" b="15406"/>
          <a:stretch/>
        </p:blipFill>
        <p:spPr>
          <a:xfrm>
            <a:off x="0" y="-16919"/>
            <a:ext cx="9808763" cy="54060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516EDC2-3D3F-4A8E-B98C-946F2A38793C}"/>
              </a:ext>
            </a:extLst>
          </p:cNvPr>
          <p:cNvSpPr/>
          <p:nvPr/>
        </p:nvSpPr>
        <p:spPr>
          <a:xfrm>
            <a:off x="8984975" y="0"/>
            <a:ext cx="320702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100" dirty="0">
                <a:solidFill>
                  <a:srgbClr val="FF0000"/>
                </a:solidFill>
                <a:latin typeface="Arial Narrow" panose="020B0606020202030204" pitchFamily="34" charset="0"/>
              </a:rPr>
              <a:t>Directiva </a:t>
            </a:r>
            <a:r>
              <a:rPr lang="es-ES" sz="11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Nº</a:t>
            </a:r>
            <a:r>
              <a:rPr lang="es-ES" sz="1100" dirty="0">
                <a:solidFill>
                  <a:srgbClr val="FF0000"/>
                </a:solidFill>
                <a:latin typeface="Arial Narrow" panose="020B0606020202030204" pitchFamily="34" charset="0"/>
              </a:rPr>
              <a:t> 006-2019-CG/INTEG </a:t>
            </a:r>
            <a:r>
              <a:rPr lang="es-ES" sz="11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INTEG</a:t>
            </a:r>
            <a:r>
              <a:rPr lang="es-ES" sz="1100" dirty="0">
                <a:solidFill>
                  <a:srgbClr val="FF0000"/>
                </a:solidFill>
                <a:latin typeface="Arial Narrow" panose="020B0606020202030204" pitchFamily="34" charset="0"/>
              </a:rPr>
              <a:t> “Implementación del Sistema de Control Interno en las Entidades del Estado”, aprobado mediante Resolución de Contraloría </a:t>
            </a:r>
            <a:r>
              <a:rPr lang="es-ES" sz="11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Nº</a:t>
            </a:r>
            <a:r>
              <a:rPr lang="es-ES" sz="1100" dirty="0">
                <a:solidFill>
                  <a:srgbClr val="FF0000"/>
                </a:solidFill>
                <a:latin typeface="Arial Narrow" panose="020B0606020202030204" pitchFamily="34" charset="0"/>
              </a:rPr>
              <a:t> 146-2019-CG, publicado el 17 de mayo de 2019 y vigente desde el 20 de mayo de 2019, y su  modificatoria Resolución de Contraloría </a:t>
            </a:r>
            <a:r>
              <a:rPr lang="es-ES" sz="11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N°</a:t>
            </a:r>
            <a:r>
              <a:rPr lang="es-ES" sz="1100" dirty="0">
                <a:solidFill>
                  <a:srgbClr val="FF0000"/>
                </a:solidFill>
                <a:latin typeface="Arial Narrow" panose="020B0606020202030204" pitchFamily="34" charset="0"/>
              </a:rPr>
              <a:t> 093-2021-CG, de 30/03/2021.</a:t>
            </a:r>
            <a:endParaRPr lang="es-PE" sz="1100" dirty="0">
              <a:solidFill>
                <a:srgbClr val="FF0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A21FBB8-803C-4156-81EE-5160472778D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1" y="5728439"/>
            <a:ext cx="947512" cy="93382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F80EA96-0084-420C-8456-95BC6A0C6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983" y="4094922"/>
            <a:ext cx="4479671" cy="27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3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DDFF64F-CB6F-4CE9-A369-47B193353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4" t="20855" r="13152" b="8289"/>
          <a:stretch/>
        </p:blipFill>
        <p:spPr>
          <a:xfrm>
            <a:off x="0" y="0"/>
            <a:ext cx="10018644" cy="53605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A06F88B-D1B3-43DD-B8D4-B30013FD46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1" y="5887465"/>
            <a:ext cx="947512" cy="933825"/>
          </a:xfrm>
          <a:prstGeom prst="rect">
            <a:avLst/>
          </a:prstGeom>
        </p:spPr>
      </p:pic>
      <p:pic>
        <p:nvPicPr>
          <p:cNvPr id="1026" name="Picture 2" descr="Implementación del Sistema de Control Interno | MDVLH">
            <a:extLst>
              <a:ext uri="{FF2B5EF4-FFF2-40B4-BE49-F238E27FC236}">
                <a16:creationId xmlns:a16="http://schemas.microsoft.com/office/drawing/2014/main" id="{12E0D74E-95F4-4BEA-BA3A-1FFFBD71F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91" y="3578087"/>
            <a:ext cx="6211796" cy="300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7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E8BCD04-2D1C-4243-8A06-0517999BA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4" t="21435" r="12065" b="9933"/>
          <a:stretch/>
        </p:blipFill>
        <p:spPr>
          <a:xfrm>
            <a:off x="556591" y="569842"/>
            <a:ext cx="11025809" cy="598998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29AF8AF-AD4D-4472-9154-151C0E40BD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" y="5940473"/>
            <a:ext cx="947512" cy="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955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372</Words>
  <Application>Microsoft Office PowerPoint</Application>
  <PresentationFormat>Panorámica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Bodoni MT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83</cp:revision>
  <dcterms:created xsi:type="dcterms:W3CDTF">2022-02-17T16:23:02Z</dcterms:created>
  <dcterms:modified xsi:type="dcterms:W3CDTF">2022-05-04T17:37:41Z</dcterms:modified>
</cp:coreProperties>
</file>